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85" r:id="rId2"/>
    <p:sldId id="342" r:id="rId3"/>
    <p:sldId id="383" r:id="rId4"/>
    <p:sldId id="377" r:id="rId5"/>
    <p:sldId id="390" r:id="rId6"/>
    <p:sldId id="384" r:id="rId7"/>
    <p:sldId id="385" r:id="rId8"/>
    <p:sldId id="386" r:id="rId9"/>
    <p:sldId id="387" r:id="rId10"/>
    <p:sldId id="388" r:id="rId11"/>
    <p:sldId id="389" r:id="rId12"/>
    <p:sldId id="380" r:id="rId13"/>
    <p:sldId id="353" r:id="rId14"/>
    <p:sldId id="356" r:id="rId15"/>
    <p:sldId id="354" r:id="rId16"/>
    <p:sldId id="345" r:id="rId17"/>
    <p:sldId id="382" r:id="rId18"/>
    <p:sldId id="379" r:id="rId19"/>
    <p:sldId id="381" r:id="rId20"/>
    <p:sldId id="359" r:id="rId21"/>
    <p:sldId id="360" r:id="rId22"/>
    <p:sldId id="361" r:id="rId23"/>
    <p:sldId id="364" r:id="rId24"/>
    <p:sldId id="362" r:id="rId25"/>
    <p:sldId id="391" r:id="rId26"/>
    <p:sldId id="341" r:id="rId27"/>
    <p:sldId id="339" r:id="rId28"/>
  </p:sldIdLst>
  <p:sldSz cx="12192000" cy="6858000"/>
  <p:notesSz cx="7099300" cy="10234613"/>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FF99"/>
    <a:srgbClr val="33CC33"/>
    <a:srgbClr val="8EB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595" autoAdjust="0"/>
  </p:normalViewPr>
  <p:slideViewPr>
    <p:cSldViewPr>
      <p:cViewPr varScale="1">
        <p:scale>
          <a:sx n="101" d="100"/>
          <a:sy n="101" d="100"/>
        </p:scale>
        <p:origin x="144" y="2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2" d="100"/>
          <a:sy n="72" d="100"/>
        </p:scale>
        <p:origin x="40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1744FA3A-C7FF-4134-96B9-1E63AC0A3D52}" type="datetimeFigureOut">
              <a:rPr lang="hu-HU" smtClean="0"/>
              <a:t>2023.09.13.</a:t>
            </a:fld>
            <a:endParaRPr lang="hu-HU"/>
          </a:p>
        </p:txBody>
      </p:sp>
      <p:sp>
        <p:nvSpPr>
          <p:cNvPr id="4" name="Diakép hely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E7182ED0-F867-4449-9F06-299FFC1CF589}" type="slidenum">
              <a:rPr lang="hu-HU" smtClean="0"/>
              <a:t>‹#›</a:t>
            </a:fld>
            <a:endParaRPr lang="hu-HU"/>
          </a:p>
        </p:txBody>
      </p:sp>
    </p:spTree>
    <p:extLst>
      <p:ext uri="{BB962C8B-B14F-4D97-AF65-F5344CB8AC3E}">
        <p14:creationId xmlns:p14="http://schemas.microsoft.com/office/powerpoint/2010/main" val="289444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iroda@dimenzio-kft.h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Informatikai válaszok a 315 standard kihívásaira</a:t>
            </a:r>
          </a:p>
          <a:p>
            <a:pPr algn="just"/>
            <a:r>
              <a:rPr lang="hu-HU" kern="100" dirty="0">
                <a:latin typeface="Times New Roman" panose="02020603050405020304" pitchFamily="18" charset="0"/>
              </a:rPr>
              <a:t>Köszönjük a megtisztelő felkérést a </a:t>
            </a:r>
            <a:r>
              <a:rPr lang="hu-HU" b="1" kern="100" dirty="0">
                <a:latin typeface="Times New Roman" panose="02020603050405020304" pitchFamily="18" charset="0"/>
              </a:rPr>
              <a:t>DigitAudit</a:t>
            </a:r>
            <a:r>
              <a:rPr lang="hu-HU" kern="100" dirty="0">
                <a:latin typeface="Times New Roman" panose="02020603050405020304" pitchFamily="18" charset="0"/>
              </a:rPr>
              <a:t> fejlesztői, közreműködői nevében. Az előadás címe a 315 -</a:t>
            </a:r>
            <a:r>
              <a:rPr lang="hu-HU" kern="100" dirty="0" err="1">
                <a:latin typeface="Times New Roman" panose="02020603050405020304" pitchFamily="18" charset="0"/>
              </a:rPr>
              <a:t>ös</a:t>
            </a:r>
            <a:r>
              <a:rPr lang="hu-HU" kern="100" dirty="0">
                <a:latin typeface="Times New Roman" panose="02020603050405020304" pitchFamily="18" charset="0"/>
              </a:rPr>
              <a:t> standard változásaira irányul, kihívásként fogalmazta meg azok végrehajtását. Egyet kell értenem ezzel a megközelítéssel. Úgy vélem, hogy a kihívások döntő mértékben az elméleti háttér </a:t>
            </a:r>
            <a:r>
              <a:rPr lang="hu-HU" kern="100" dirty="0" err="1">
                <a:latin typeface="Times New Roman" panose="02020603050405020304" pitchFamily="18" charset="0"/>
              </a:rPr>
              <a:t>újragondolására</a:t>
            </a:r>
            <a:r>
              <a:rPr lang="hu-HU" kern="100" dirty="0">
                <a:latin typeface="Times New Roman" panose="02020603050405020304" pitchFamily="18" charset="0"/>
              </a:rPr>
              <a:t> késztettek bennünket is. Ennek részletes bemutatását tartalmazta az elmúlt évi kötelező oktatás egyik </a:t>
            </a:r>
            <a:r>
              <a:rPr lang="hu-HU" kern="100" dirty="0" err="1">
                <a:latin typeface="Times New Roman" panose="02020603050405020304" pitchFamily="18" charset="0"/>
              </a:rPr>
              <a:t>anyaga</a:t>
            </a:r>
            <a:r>
              <a:rPr lang="hu-HU" kern="100" dirty="0">
                <a:latin typeface="Times New Roman" panose="02020603050405020304" pitchFamily="18" charset="0"/>
              </a:rPr>
              <a:t>. Egyben azt is állítom, hogy a </a:t>
            </a:r>
            <a:r>
              <a:rPr lang="hu-HU" b="1" kern="100" dirty="0">
                <a:latin typeface="Times New Roman" panose="02020603050405020304" pitchFamily="18" charset="0"/>
              </a:rPr>
              <a:t>DigitAudit </a:t>
            </a:r>
            <a:r>
              <a:rPr lang="hu-HU" kern="100" dirty="0">
                <a:latin typeface="Times New Roman" panose="02020603050405020304" pitchFamily="18" charset="0"/>
              </a:rPr>
              <a:t>program technikai fejlesztése az új elvárásokhoz igazítása kisebb mértékű lehetett, mint a szakmai értelmezés és elméleti feldolgozás újra gondolásának mélysége.</a:t>
            </a:r>
          </a:p>
          <a:p>
            <a:pPr algn="just"/>
            <a:r>
              <a:rPr lang="hu-HU" kern="100" dirty="0">
                <a:latin typeface="Times New Roman" panose="02020603050405020304" pitchFamily="18" charset="0"/>
              </a:rPr>
              <a:t>Az előkészítés során lehetőséget kaptunk szakértői támogatásra is, melyet ez úton is megköszönünk.</a:t>
            </a:r>
          </a:p>
          <a:p>
            <a:pPr algn="just"/>
            <a:r>
              <a:rPr lang="hu-HU" kern="100" dirty="0">
                <a:latin typeface="Times New Roman" panose="02020603050405020304" pitchFamily="18" charset="0"/>
              </a:rPr>
              <a:t>Természetesen azért a 315-ös mellett találtunk magunknak más kihívásokat, és ezek a fejlesztések támogatják az eljárások lefolytatásának automatizálását és szakmai nívóját. Az előadásban ezekről is szeretnék néhány szót szólni.</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a:t>
            </a:fld>
            <a:endParaRPr lang="hu-HU"/>
          </a:p>
        </p:txBody>
      </p:sp>
    </p:spTree>
    <p:extLst>
      <p:ext uri="{BB962C8B-B14F-4D97-AF65-F5344CB8AC3E}">
        <p14:creationId xmlns:p14="http://schemas.microsoft.com/office/powerpoint/2010/main" val="340863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 Kockázati mátrix – Áttekintés</a:t>
            </a:r>
          </a:p>
          <a:p>
            <a:pPr algn="just"/>
            <a:r>
              <a:rPr lang="hu-HU" kern="100" dirty="0">
                <a:latin typeface="Times New Roman" panose="02020603050405020304" pitchFamily="18" charset="0"/>
              </a:rPr>
              <a:t>A Kockázati mátrix két részből áll. Az első az áttekintés, mely összefoglalja a kockázatbecslési folyamat eredményét és a válaszok megfogalmazását készíti elő. A programunkban ezen a felületen jelennek meg a megelőző lépések döntései és a becslések értékelései. Ebben új információ nincsen, csupán azokat jeleztem piros színnel, melyeket korábban is. Fontos jellemzőnk, ezt később pontosítva is bemutatom, hogy az áttekintésben megjelenő értékelések valamennyi Excel és Word munkalapunkon is megjelennek. A változásokat a program folyamatosan végrehajtja és figyelmeztet a tervezett végrehajtási lényegesség csökkenésére is.</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10</a:t>
            </a:fld>
            <a:endParaRPr lang="hu-HU"/>
          </a:p>
        </p:txBody>
      </p:sp>
    </p:spTree>
    <p:extLst>
      <p:ext uri="{BB962C8B-B14F-4D97-AF65-F5344CB8AC3E}">
        <p14:creationId xmlns:p14="http://schemas.microsoft.com/office/powerpoint/2010/main" val="69054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 Kockázati mátrix – Válaszok</a:t>
            </a:r>
          </a:p>
          <a:p>
            <a:pPr algn="just"/>
            <a:r>
              <a:rPr lang="hu-HU" kern="100" dirty="0">
                <a:latin typeface="Times New Roman" panose="02020603050405020304" pitchFamily="18" charset="0"/>
              </a:rPr>
              <a:t>A válaszok meghatározásának technológiájában nincs váltás. A pénzügyi kimutatások esetében átfogó válaszokról beszélhetünk, a kontrolltesztek, adatelemzések, adat tesztelések voltak korábban is. Az viszont kiemelhető, hogy az új értelmezés szerint ezek csak a releváns kockázatokra adott válaszokat jelentenek.</a:t>
            </a:r>
          </a:p>
          <a:p>
            <a:pPr algn="just"/>
            <a:r>
              <a:rPr lang="hu-HU" kern="100" dirty="0">
                <a:latin typeface="Times New Roman" panose="02020603050405020304" pitchFamily="18" charset="0"/>
              </a:rPr>
              <a:t>Új hangsúlyként került a mátrixba annak eldöntése, hogy a könyvvizsgáló a tervezett bizonyítékokat elégségesnek ítéli-e meg a kockázat elfogadható mértékű csökkentéséhez. Amennyiben nem, akkor már a kockázatbecslés során meg kell határozni a további eljárásokat is.</a:t>
            </a:r>
          </a:p>
          <a:p>
            <a:pPr algn="just"/>
            <a:r>
              <a:rPr lang="hu-HU" kern="100" dirty="0">
                <a:latin typeface="Times New Roman" panose="02020603050405020304" pitchFamily="18" charset="0"/>
              </a:rPr>
              <a:t>A kockázatbecslésünk utolsó lépése a munkafeladatok szerkesztése. Ezt azért emeltük ki, mert úgy látjuk, hogy a válaszok megfogalmazását legalább két lépésben érdemes elvégezni. Az első lépésben a kockázatbecslés során, majd a másodikban visszacsatolással a munkafeladat ajánlások, vagy saját sablonok alapján a pontosított, vagy választott feladat kijelöléssel.</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11</a:t>
            </a:fld>
            <a:endParaRPr lang="hu-HU"/>
          </a:p>
        </p:txBody>
      </p:sp>
    </p:spTree>
    <p:extLst>
      <p:ext uri="{BB962C8B-B14F-4D97-AF65-F5344CB8AC3E}">
        <p14:creationId xmlns:p14="http://schemas.microsoft.com/office/powerpoint/2010/main" val="251715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támogatása – Belső interfészek</a:t>
            </a:r>
          </a:p>
          <a:p>
            <a:pPr algn="just"/>
            <a:r>
              <a:rPr lang="hu-HU" kern="100" dirty="0">
                <a:latin typeface="Times New Roman" panose="02020603050405020304" pitchFamily="18" charset="0"/>
              </a:rPr>
              <a:t>A DigitAudit fontos része a belső interfészek rendszere, mely kiemelkedő hatékonyságot biztosíthat az elkülönült adatállományok átadás-átvételéhez, korábban elkészített munkáink tovább hasznosításához.</a:t>
            </a:r>
          </a:p>
          <a:p>
            <a:pPr algn="just"/>
            <a:r>
              <a:rPr lang="hu-HU" kern="100" dirty="0">
                <a:latin typeface="Times New Roman" panose="02020603050405020304" pitchFamily="18" charset="0"/>
              </a:rPr>
              <a:t>Az eszközök első csoportja számos szerviz funkciót és az archiválást is képesek ellátni, kezdetektől fogva alkalmazzuk őket.</a:t>
            </a:r>
          </a:p>
          <a:p>
            <a:pPr algn="just"/>
            <a:r>
              <a:rPr lang="hu-HU" kern="100" dirty="0">
                <a:latin typeface="Times New Roman" panose="02020603050405020304" pitchFamily="18" charset="0"/>
              </a:rPr>
              <a:t>A kockázatbecslésnél két éve alkalmazzuk az előző évi állományok programozott átadást, de e mellett lehetőség van a manuális cég-cég, cégév-cégév kapcsolatban is az átvételre.</a:t>
            </a:r>
          </a:p>
          <a:p>
            <a:pPr algn="just"/>
            <a:r>
              <a:rPr lang="hu-HU" kern="100" dirty="0">
                <a:latin typeface="Times New Roman" panose="02020603050405020304" pitchFamily="18" charset="0"/>
              </a:rPr>
              <a:t>Ez utóbbi esetben a KK modult alkalmazó felhasználóink képesek a megelőző év kockázatbecslési állományának – szöveges megfogalmazásainak, azonos fogalmi kategóriába tartozó értékeléseinek átadás átvételére. Ebben csupán annyi változás történt, hogy az eltérő fogalmakat 2022-2023-ra töröltük, ezeket pótolni kell. Az új besorolásokat, mint például a releváns kockázatú állítás megjelölését szintén pótolni kell. 2024-ben nem várható változás, azaz a 2023-as munkánk teljeskörűen hasznosulhat a követő években. A kontrolltevékenységek felmérésének átadás-átvétele szintén része az átadott állományoknak.</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12</a:t>
            </a:fld>
            <a:endParaRPr lang="hu-HU"/>
          </a:p>
        </p:txBody>
      </p:sp>
    </p:spTree>
    <p:extLst>
      <p:ext uri="{BB962C8B-B14F-4D97-AF65-F5344CB8AC3E}">
        <p14:creationId xmlns:p14="http://schemas.microsoft.com/office/powerpoint/2010/main" val="327727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Tervezés, kockázatbecslés - Eszközök</a:t>
            </a:r>
          </a:p>
          <a:p>
            <a:pPr algn="just"/>
            <a:r>
              <a:rPr lang="hu-HU" kern="100" dirty="0">
                <a:latin typeface="Times New Roman" panose="02020603050405020304" pitchFamily="18" charset="0"/>
              </a:rPr>
              <a:t>A KK modul eszközei a felhasználók számára igen egyszerűek, négy cella típust és funkciót különítettünk el és ezekben semmilyen módosítás nem történt. Ezzel arra szeretnék utalni, hogy a programozott adatok felhasználásával a kockázatbecslés folyamatának eljárásai során csak nagyon kevés technikai eszköz megismerése is elégséges, a hangsúly az érdemi szakmai munka elvégzésén lehet. Ezeknek az egyszerű eszközöknek a használatát már kétéves gyakorlat támasztja alá.</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13</a:t>
            </a:fld>
            <a:endParaRPr lang="hu-HU"/>
          </a:p>
        </p:txBody>
      </p:sp>
    </p:spTree>
    <p:extLst>
      <p:ext uri="{BB962C8B-B14F-4D97-AF65-F5344CB8AC3E}">
        <p14:creationId xmlns:p14="http://schemas.microsoft.com/office/powerpoint/2010/main" val="319482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Tervezés – Lényegességi küszöbértékek</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 lényegességi küszöbérték meghatározásának lépéseihez használt táblánk bevált, nincs változás. </a:t>
            </a:r>
            <a:endParaRPr lang="hu-HU" sz="1400" dirty="0">
              <a:solidFill>
                <a:srgbClr val="000000"/>
              </a:solidFill>
              <a:latin typeface="Arial" panose="020B0604020202020204" pitchFamily="34" charset="0"/>
            </a:endParaRP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14</a:t>
            </a:fld>
            <a:endParaRPr lang="hu-HU"/>
          </a:p>
        </p:txBody>
      </p:sp>
    </p:spTree>
    <p:extLst>
      <p:ext uri="{BB962C8B-B14F-4D97-AF65-F5344CB8AC3E}">
        <p14:creationId xmlns:p14="http://schemas.microsoft.com/office/powerpoint/2010/main" val="58791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Kockázatok azonosítása és felmérése - Folyamat</a:t>
            </a:r>
          </a:p>
          <a:p>
            <a:pPr algn="just"/>
            <a:r>
              <a:rPr lang="hu-HU" kern="100" dirty="0">
                <a:latin typeface="Times New Roman" panose="02020603050405020304" pitchFamily="18" charset="0"/>
              </a:rPr>
              <a:t>A kockázatok azonosításának és felmérésének folyamatában nem kellett jelentős változásokat átvezetni.</a:t>
            </a:r>
          </a:p>
          <a:p>
            <a:pPr algn="just"/>
            <a:r>
              <a:rPr lang="hu-HU" kern="100" dirty="0">
                <a:latin typeface="Times New Roman" panose="02020603050405020304" pitchFamily="18" charset="0"/>
              </a:rPr>
              <a:t>Két dologgal kellett kiegészíteni az egyikkel az elején, a másikkal a végén. Az elején a lényegesség, - a végén a bizonyítékok ellenségességének értékelése szerepel.</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15</a:t>
            </a:fld>
            <a:endParaRPr lang="hu-HU"/>
          </a:p>
        </p:txBody>
      </p:sp>
    </p:spTree>
    <p:extLst>
      <p:ext uri="{BB962C8B-B14F-4D97-AF65-F5344CB8AC3E}">
        <p14:creationId xmlns:p14="http://schemas.microsoft.com/office/powerpoint/2010/main" val="347006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Kockázatok azonosítása és felmérése – Kontrollok-Komponensek</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 kontroll összetevők már korábban is szerepeltek nálunk, az IT rendszer és kommunikáció kiemelése itt nem igényelt változtatást.</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16</a:t>
            </a:fld>
            <a:endParaRPr lang="hu-HU"/>
          </a:p>
        </p:txBody>
      </p:sp>
    </p:spTree>
    <p:extLst>
      <p:ext uri="{BB962C8B-B14F-4D97-AF65-F5344CB8AC3E}">
        <p14:creationId xmlns:p14="http://schemas.microsoft.com/office/powerpoint/2010/main" val="303771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Kockázatok azonosítása és felmérése – Kontrollok folyamatok felmérése</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 kontroll folyamatok felmérése szintén két éves, annyi változás lesz, hogy a zárási folyamat kontroll pontjaival egészítjük ki a korábban már javasolt folyamatokat.</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17</a:t>
            </a:fld>
            <a:endParaRPr lang="hu-HU"/>
          </a:p>
        </p:txBody>
      </p:sp>
    </p:spTree>
    <p:extLst>
      <p:ext uri="{BB962C8B-B14F-4D97-AF65-F5344CB8AC3E}">
        <p14:creationId xmlns:p14="http://schemas.microsoft.com/office/powerpoint/2010/main" val="378516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Kockázatok azonosítása és felmérése – IT rendszer és kommunikáció</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Az IT rendszer és kommunikáció hangsúly növekedését, a Könyvvizsgálati dossziénkban megjelenő munkafeladat sablonnal és bővített minta Excel és Word interjú munkalapokkal fogjuk támogatni.</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18</a:t>
            </a:fld>
            <a:endParaRPr lang="hu-HU"/>
          </a:p>
        </p:txBody>
      </p:sp>
    </p:spTree>
    <p:extLst>
      <p:ext uri="{BB962C8B-B14F-4D97-AF65-F5344CB8AC3E}">
        <p14:creationId xmlns:p14="http://schemas.microsoft.com/office/powerpoint/2010/main" val="1672518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b="1" i="1" kern="100" dirty="0">
                <a:latin typeface="Times New Roman" panose="02020603050405020304" pitchFamily="18" charset="0"/>
              </a:rPr>
              <a:t>A kockázatok azonosításának és felmérésének bemutatását a következő három dia részletezi, pontosítja. Ezeken, most végig lépkedek és csak pár szóval hivatkozok a korábbiakra.</a:t>
            </a:r>
          </a:p>
          <a:p>
            <a:pPr algn="just"/>
            <a:endParaRPr lang="hu-HU" b="1" i="1" kern="100" dirty="0">
              <a:latin typeface="Times New Roman" panose="02020603050405020304" pitchFamily="18" charset="0"/>
            </a:endParaRPr>
          </a:p>
          <a:p>
            <a:pPr algn="just"/>
            <a:r>
              <a:rPr lang="hu-HU" kern="100" dirty="0">
                <a:latin typeface="Times New Roman" panose="02020603050405020304" pitchFamily="18" charset="0"/>
              </a:rPr>
              <a:t>Megjelennek a 2022-es felhasználóink számára lehetőséget biztosító előző évi adatok átvételéhez kapcsolódó iránymutatások, és ebben egészen részletesen </a:t>
            </a:r>
            <a:r>
              <a:rPr lang="hu-HU" kern="100" dirty="0" err="1">
                <a:latin typeface="Times New Roman" panose="02020603050405020304" pitchFamily="18" charset="0"/>
              </a:rPr>
              <a:t>láthatóak</a:t>
            </a:r>
            <a:r>
              <a:rPr lang="hu-HU" kern="100" dirty="0">
                <a:latin typeface="Times New Roman" panose="02020603050405020304" pitchFamily="18" charset="0"/>
              </a:rPr>
              <a:t> az elmélet változások miatt elkerülhetetlen módosítások hatásai is, amely mások számára is fontos információ lehet.</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19</a:t>
            </a:fld>
            <a:endParaRPr lang="hu-HU"/>
          </a:p>
        </p:txBody>
      </p:sp>
    </p:spTree>
    <p:extLst>
      <p:ext uri="{BB962C8B-B14F-4D97-AF65-F5344CB8AC3E}">
        <p14:creationId xmlns:p14="http://schemas.microsoft.com/office/powerpoint/2010/main" val="112402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Rendszer jellemzők és fejlesztések</a:t>
            </a:r>
          </a:p>
          <a:p>
            <a:pPr algn="just"/>
            <a:r>
              <a:rPr lang="hu-HU" kern="100" dirty="0">
                <a:latin typeface="Times New Roman" panose="02020603050405020304" pitchFamily="18" charset="0"/>
              </a:rPr>
              <a:t>A </a:t>
            </a:r>
            <a:r>
              <a:rPr lang="hu-HU" b="1" kern="100" dirty="0">
                <a:latin typeface="Times New Roman" panose="02020603050405020304" pitchFamily="18" charset="0"/>
              </a:rPr>
              <a:t>DigitAudit</a:t>
            </a:r>
            <a:r>
              <a:rPr lang="hu-HU" kern="100" dirty="0">
                <a:latin typeface="Times New Roman" panose="02020603050405020304" pitchFamily="18" charset="0"/>
              </a:rPr>
              <a:t> programrendszer jellemzésére néhány megállapítást szeretnék tenni egyrészt a szakmai támogatás, másrészt az általános technikai jellemzők oldaláról. A dián </a:t>
            </a:r>
            <a:r>
              <a:rPr lang="hu-HU" kern="100" dirty="0" err="1">
                <a:latin typeface="Times New Roman" panose="02020603050405020304" pitchFamily="18" charset="0"/>
              </a:rPr>
              <a:t>láthatóak</a:t>
            </a:r>
            <a:r>
              <a:rPr lang="hu-HU" kern="100" dirty="0">
                <a:latin typeface="Times New Roman" panose="02020603050405020304" pitchFamily="18" charset="0"/>
              </a:rPr>
              <a:t> a témánk szempontjából kiemelt jellemzők.</a:t>
            </a:r>
          </a:p>
          <a:p>
            <a:pPr algn="just"/>
            <a:r>
              <a:rPr lang="hu-HU" kern="100" dirty="0">
                <a:latin typeface="Times New Roman" panose="02020603050405020304" pitchFamily="18" charset="0"/>
              </a:rPr>
              <a:t>A kihívásokra adott válaszok </a:t>
            </a:r>
            <a:r>
              <a:rPr lang="hu-HU" b="1" kern="100" dirty="0">
                <a:latin typeface="Times New Roman" panose="02020603050405020304" pitchFamily="18" charset="0"/>
              </a:rPr>
              <a:t>előzményeként</a:t>
            </a:r>
            <a:r>
              <a:rPr lang="hu-HU" kern="100" dirty="0">
                <a:latin typeface="Times New Roman" panose="02020603050405020304" pitchFamily="18" charset="0"/>
              </a:rPr>
              <a:t> említem meg, hogy programunk az elmúlt öt évben folyamatos szerkezeti változással, lépésről-lépésre távolodott a korábbi Excel típusú eszközöktől és ez a folyamat lényegében befejeződött 2023-ban. A váltás indoklására nem térek ki, mert hosszú elemzést kívánna. </a:t>
            </a:r>
          </a:p>
          <a:p>
            <a:pPr algn="just"/>
            <a:r>
              <a:rPr lang="hu-HU" kern="100" dirty="0">
                <a:latin typeface="Times New Roman" panose="02020603050405020304" pitchFamily="18" charset="0"/>
              </a:rPr>
              <a:t>A mai téma szempontjából kulcs lépésnek bizonyult, hogy már két évvel ezelőtt átvettük az </a:t>
            </a:r>
            <a:r>
              <a:rPr lang="hu-HU" b="1" kern="100" dirty="0">
                <a:latin typeface="Times New Roman" panose="02020603050405020304" pitchFamily="18" charset="0"/>
              </a:rPr>
              <a:t>IFAC ajánlás</a:t>
            </a:r>
            <a:r>
              <a:rPr lang="hu-HU" kern="100" dirty="0">
                <a:latin typeface="Times New Roman" panose="02020603050405020304" pitchFamily="18" charset="0"/>
              </a:rPr>
              <a:t> gondolatmenetét. Erről a 2021. évi konferencián tartottam előadást. Ennek eredményeként a 315-ös változása nem jelentett a lényeges technológiai váltást a felhasználóink számára, hogy ez pontosan mit jelent, arra később térek ki.</a:t>
            </a:r>
          </a:p>
          <a:p>
            <a:pPr algn="just"/>
            <a:r>
              <a:rPr lang="hu-HU" kern="100" dirty="0">
                <a:latin typeface="Times New Roman" panose="02020603050405020304" pitchFamily="18" charset="0"/>
              </a:rPr>
              <a:t>A 2023-as verziónkban megjelenő fejlesztések a dián látható témák voltak. Három csoportba sorolhatók, egyrészt a változások átvezetését, a változások hatásának megjelenítését és más technológiai váltásokat jelentettek.</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a:t>
            </a:fld>
            <a:endParaRPr lang="hu-HU"/>
          </a:p>
        </p:txBody>
      </p:sp>
    </p:spTree>
    <p:extLst>
      <p:ext uri="{BB962C8B-B14F-4D97-AF65-F5344CB8AC3E}">
        <p14:creationId xmlns:p14="http://schemas.microsoft.com/office/powerpoint/2010/main" val="25155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20</a:t>
            </a:fld>
            <a:endParaRPr lang="hu-HU"/>
          </a:p>
        </p:txBody>
      </p:sp>
    </p:spTree>
    <p:extLst>
      <p:ext uri="{BB962C8B-B14F-4D97-AF65-F5344CB8AC3E}">
        <p14:creationId xmlns:p14="http://schemas.microsoft.com/office/powerpoint/2010/main" val="326652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E7182ED0-F867-4449-9F06-299FFC1CF589}" type="slidenum">
              <a:rPr lang="hu-HU" smtClean="0"/>
              <a:t>21</a:t>
            </a:fld>
            <a:endParaRPr lang="hu-HU"/>
          </a:p>
        </p:txBody>
      </p:sp>
    </p:spTree>
    <p:extLst>
      <p:ext uri="{BB962C8B-B14F-4D97-AF65-F5344CB8AC3E}">
        <p14:creationId xmlns:p14="http://schemas.microsoft.com/office/powerpoint/2010/main" val="3407710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 Változások hatása- Munkaprogramszerkesztő</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Ezek után kitérek a standard változások hatásainak átvezetéseire a kockázatbecslésen kívüli területeken.</a:t>
            </a:r>
          </a:p>
          <a:p>
            <a:pPr algn="just"/>
            <a:r>
              <a:rPr lang="hu-HU" kern="100" dirty="0">
                <a:latin typeface="Times New Roman" panose="02020603050405020304" pitchFamily="18" charset="0"/>
              </a:rPr>
              <a:t>Kiemelem a Munkaprogramszerkesztőt, melyben a Kockázati mátrix-</a:t>
            </a:r>
            <a:r>
              <a:rPr lang="hu-HU" kern="100" dirty="0" err="1">
                <a:latin typeface="Times New Roman" panose="02020603050405020304" pitchFamily="18" charset="0"/>
              </a:rPr>
              <a:t>al</a:t>
            </a:r>
            <a:r>
              <a:rPr lang="hu-HU" kern="100" dirty="0">
                <a:latin typeface="Times New Roman" panose="02020603050405020304" pitchFamily="18" charset="0"/>
              </a:rPr>
              <a:t> történő szinkronizálást is elvégezhetjük.</a:t>
            </a:r>
          </a:p>
          <a:p>
            <a:pPr algn="just"/>
            <a:r>
              <a:rPr lang="hu-HU" kern="100" dirty="0">
                <a:latin typeface="Times New Roman" panose="02020603050405020304" pitchFamily="18" charset="0"/>
              </a:rPr>
              <a:t>Minkét ablakban megjelennek a területre vonatkozó kockázat értékelések, valamint a Releváns állítások és a lényegesség megítélése is. Lehetőségünk van a munkafeladatok releváns kockázatokhoz rendelésére, melyet a program automatikus piros színre váltással jelez Az egyeztetést és fogalmazásokat oda - vissza egérrel és billentyű kombinációval is elvégezhetjük.</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22</a:t>
            </a:fld>
            <a:endParaRPr lang="hu-HU"/>
          </a:p>
        </p:txBody>
      </p:sp>
    </p:spTree>
    <p:extLst>
      <p:ext uri="{BB962C8B-B14F-4D97-AF65-F5344CB8AC3E}">
        <p14:creationId xmlns:p14="http://schemas.microsoft.com/office/powerpoint/2010/main" val="2143336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kern="100" dirty="0">
                <a:latin typeface="Times New Roman" panose="02020603050405020304" pitchFamily="18" charset="0"/>
              </a:rPr>
              <a:t>A munkafeladatok megjelennek a könyvvizsgálati dossziéban és a területhez a program kiírja a terület jelentős megjelölését, a lényeges, vagy nem lényeges meghatározást és a releváns állításokat is. A releváns állításra meghatározott munkafeladat betű színe itt is piros</a:t>
            </a:r>
          </a:p>
          <a:p>
            <a:pPr algn="just"/>
            <a:r>
              <a:rPr lang="hu-HU" kern="100" dirty="0">
                <a:latin typeface="Times New Roman" panose="02020603050405020304" pitchFamily="18" charset="0"/>
              </a:rPr>
              <a:t>A munkafeladatokhoz rendelt minden munkalapon megjelennek a kockázati értékelések, a feladat, a módszer, az állítások, az Excel munkalapokon a lényegességi küszöbértékek is.</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23</a:t>
            </a:fld>
            <a:endParaRPr lang="hu-HU"/>
          </a:p>
        </p:txBody>
      </p:sp>
    </p:spTree>
    <p:extLst>
      <p:ext uri="{BB962C8B-B14F-4D97-AF65-F5344CB8AC3E}">
        <p14:creationId xmlns:p14="http://schemas.microsoft.com/office/powerpoint/2010/main" val="317621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AdatElemző</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 DigitAudit esetében a 2023-as év másik kiemelt fejlesztése az új AdatElemző modul kifejlesztése volt.</a:t>
            </a:r>
          </a:p>
          <a:p>
            <a:pPr algn="just"/>
            <a:r>
              <a:rPr lang="hu-HU" kern="100" dirty="0">
                <a:latin typeface="Times New Roman" panose="02020603050405020304" pitchFamily="18" charset="0"/>
              </a:rPr>
              <a:t>Szolgáltatások – </a:t>
            </a:r>
          </a:p>
          <a:p>
            <a:pPr algn="just">
              <a:buFont typeface="Calibri" panose="020F0502020204030204" pitchFamily="34" charset="0"/>
              <a:buChar char="-"/>
            </a:pPr>
            <a:r>
              <a:rPr lang="hu-HU" kern="100" dirty="0">
                <a:latin typeface="Times New Roman" panose="02020603050405020304" pitchFamily="18" charset="0"/>
              </a:rPr>
              <a:t>Bemutatás, és adatelemzés</a:t>
            </a:r>
          </a:p>
          <a:p>
            <a:pPr>
              <a:buFont typeface="Calibri" panose="020F0502020204030204" pitchFamily="34" charset="0"/>
              <a:buChar char="-"/>
            </a:pPr>
            <a:r>
              <a:rPr lang="hu-HU" kern="100" dirty="0">
                <a:latin typeface="Times New Roman" panose="02020603050405020304" pitchFamily="18" charset="0"/>
              </a:rPr>
              <a:t>Előző év, Auditra átadott, Módosítás, Auditált, Változás, Változás %-a, Előző évi arány %, Tárgyévi arány %, Arány változása %, Lényeges (IGEN/NEM).</a:t>
            </a:r>
          </a:p>
          <a:p>
            <a:pPr algn="just"/>
            <a:r>
              <a:rPr lang="hu-HU" kern="100" dirty="0">
                <a:latin typeface="Times New Roman" panose="02020603050405020304" pitchFamily="18" charset="0"/>
              </a:rPr>
              <a:t>Nézetek</a:t>
            </a:r>
          </a:p>
          <a:p>
            <a:pPr algn="just">
              <a:buFont typeface="Calibri" panose="020F0502020204030204" pitchFamily="34" charset="0"/>
              <a:buChar char="-"/>
            </a:pPr>
            <a:r>
              <a:rPr lang="hu-HU" kern="100" dirty="0">
                <a:latin typeface="Times New Roman" panose="02020603050405020304" pitchFamily="18" charset="0"/>
              </a:rPr>
              <a:t>Mérleg főcsoportok, csoportok, tételek, tételek-adók, főkönyv, elemzés</a:t>
            </a:r>
          </a:p>
          <a:p>
            <a:pPr>
              <a:buFont typeface="Calibri" panose="020F0502020204030204" pitchFamily="34" charset="0"/>
              <a:buChar char="-"/>
            </a:pPr>
            <a:r>
              <a:rPr lang="hu-HU" kern="100" dirty="0">
                <a:latin typeface="Times New Roman" panose="02020603050405020304" pitchFamily="18" charset="0"/>
              </a:rPr>
              <a:t>Eredménykimutatás főcsoportok, csoportok, tételek, főkönyv, elemzés.</a:t>
            </a:r>
          </a:p>
          <a:p>
            <a:pPr algn="just"/>
            <a:r>
              <a:rPr lang="hu-HU" kern="100" dirty="0">
                <a:latin typeface="Times New Roman" panose="02020603050405020304" pitchFamily="18" charset="0"/>
              </a:rPr>
              <a:t>Szöveges elemzés, hivatkozások</a:t>
            </a:r>
          </a:p>
          <a:p>
            <a:pPr algn="just"/>
            <a:r>
              <a:rPr lang="hu-HU" kern="100" dirty="0">
                <a:latin typeface="Times New Roman" panose="02020603050405020304" pitchFamily="18" charset="0"/>
              </a:rPr>
              <a:t>Teljes mélységű és összevont</a:t>
            </a:r>
          </a:p>
          <a:p>
            <a:pPr algn="just"/>
            <a:r>
              <a:rPr lang="hu-HU" kern="100" dirty="0">
                <a:latin typeface="Times New Roman" panose="02020603050405020304" pitchFamily="18" charset="0"/>
              </a:rPr>
              <a:t>- Elemző, ténymegállapító szöveg ablakok, hivatkozások, alátámasztások, bizonyítékok, dokumentumok csatolása.</a:t>
            </a:r>
          </a:p>
          <a:p>
            <a:pPr algn="just"/>
            <a:r>
              <a:rPr lang="hu-HU" kern="100" dirty="0">
                <a:latin typeface="Times New Roman" panose="02020603050405020304" pitchFamily="18" charset="0"/>
              </a:rPr>
              <a:t>Ezekből bemutatok néhány nézetet.</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24</a:t>
            </a:fld>
            <a:endParaRPr lang="hu-HU"/>
          </a:p>
        </p:txBody>
      </p:sp>
    </p:spTree>
    <p:extLst>
      <p:ext uri="{BB962C8B-B14F-4D97-AF65-F5344CB8AC3E}">
        <p14:creationId xmlns:p14="http://schemas.microsoft.com/office/powerpoint/2010/main" val="201351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25</a:t>
            </a:fld>
            <a:endParaRPr lang="hu-HU"/>
          </a:p>
        </p:txBody>
      </p:sp>
    </p:spTree>
    <p:extLst>
      <p:ext uri="{BB962C8B-B14F-4D97-AF65-F5344CB8AC3E}">
        <p14:creationId xmlns:p14="http://schemas.microsoft.com/office/powerpoint/2010/main" val="2414682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e-számvitel.hu</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Végezetül a harmadik fejlesztést szeretném megemlíteni, mely új webes eleme az általunk fejlesztett programoknak.</a:t>
            </a:r>
          </a:p>
          <a:p>
            <a:pPr algn="just"/>
            <a:r>
              <a:rPr lang="hu-HU" kern="100" dirty="0">
                <a:latin typeface="Times New Roman" panose="02020603050405020304" pitchFamily="18" charset="0"/>
              </a:rPr>
              <a:t>Másodlagos felhasználói jogosultság mellett mi is elértük eddig a NAV Online számla adatokat. De az </a:t>
            </a:r>
            <a:r>
              <a:rPr lang="hu-HU" kern="100" dirty="0">
                <a:solidFill>
                  <a:srgbClr val="0070C0"/>
                </a:solidFill>
                <a:latin typeface="Times New Roman" panose="02020603050405020304" pitchFamily="18" charset="0"/>
              </a:rPr>
              <a:t>e-számvitel.hu </a:t>
            </a:r>
            <a:r>
              <a:rPr lang="hu-HU" kern="100" dirty="0">
                <a:latin typeface="Times New Roman" panose="02020603050405020304" pitchFamily="18" charset="0"/>
              </a:rPr>
              <a:t>alkalmazás számtalan előnyt biztosít a könyvelőirodáknak és a könyvvizsgálóknak, de hasznos lehet a cégvezetésnek is.</a:t>
            </a:r>
          </a:p>
          <a:p>
            <a:pPr algn="just"/>
            <a:r>
              <a:rPr lang="hu-HU" kern="100" dirty="0">
                <a:latin typeface="Times New Roman" panose="02020603050405020304" pitchFamily="18" charset="0"/>
              </a:rPr>
              <a:t>Kollégáim arra hívták fel a figyelmet, hogy ezzel az eszközzel a kettős azonosítást a program végzi el, nem szükséges a cégek állományához egyenként az azonosítást végig csinálni. Ezért a mindennapi használatnál elégséges egyetlen azonosítás és belépés, nem kell </a:t>
            </a:r>
            <a:r>
              <a:rPr lang="hu-HU" kern="100" dirty="0" err="1">
                <a:latin typeface="Times New Roman" panose="02020603050405020304" pitchFamily="18" charset="0"/>
              </a:rPr>
              <a:t>cégenként</a:t>
            </a:r>
            <a:r>
              <a:rPr lang="hu-HU" kern="100" dirty="0">
                <a:latin typeface="Times New Roman" panose="02020603050405020304" pitchFamily="18" charset="0"/>
              </a:rPr>
              <a:t> ki-be lépkedniük. A belépés után már válogathatunk az egyes cégek között, egy felületen láthatjuk többek között a szűréseket, elemzéseket, grafikonokat, és a földrajzi partnertérképet is. </a:t>
            </a:r>
          </a:p>
          <a:p>
            <a:pPr algn="just"/>
            <a:r>
              <a:rPr lang="hu-HU" kern="100" dirty="0">
                <a:latin typeface="Times New Roman" panose="02020603050405020304" pitchFamily="18" charset="0"/>
              </a:rPr>
              <a:t>A programot DEMO állománnyal is megismerhetik a dia alapján, a csomagok árai is elérhetőek a </a:t>
            </a:r>
            <a:r>
              <a:rPr lang="hu-HU" kern="100" dirty="0" err="1">
                <a:latin typeface="Times New Roman" panose="02020603050405020304" pitchFamily="18" charset="0"/>
              </a:rPr>
              <a:t>welcome</a:t>
            </a:r>
            <a:r>
              <a:rPr lang="hu-HU" kern="100" dirty="0">
                <a:latin typeface="Times New Roman" panose="02020603050405020304" pitchFamily="18" charset="0"/>
              </a:rPr>
              <a:t> oldalon és az </a:t>
            </a:r>
            <a:r>
              <a:rPr lang="hu-HU" u="sng" kern="100" dirty="0">
                <a:solidFill>
                  <a:srgbClr val="0563C1"/>
                </a:solidFill>
                <a:latin typeface="Times New Roman" panose="02020603050405020304" pitchFamily="18" charset="0"/>
                <a:hlinkClick r:id="rId3">
                  <a:extLst>
                    <a:ext uri="{A12FA001-AC4F-418D-AE19-62706E023703}">
                      <ahyp:hlinkClr xmlns:ahyp="http://schemas.microsoft.com/office/drawing/2018/hyperlinkcolor" val="tx"/>
                    </a:ext>
                  </a:extLst>
                </a:hlinkClick>
              </a:rPr>
              <a:t>iroda@dimenzio-kft.hu </a:t>
            </a:r>
            <a:r>
              <a:rPr lang="hu-HU" kern="100" dirty="0">
                <a:latin typeface="Times New Roman" panose="02020603050405020304" pitchFamily="18" charset="0"/>
                <a:hlinkClick r:id="rId3">
                  <a:extLst>
                    <a:ext uri="{A12FA001-AC4F-418D-AE19-62706E023703}">
                      <ahyp:hlinkClr xmlns:ahyp="http://schemas.microsoft.com/office/drawing/2018/hyperlinkcolor" val="tx"/>
                    </a:ext>
                  </a:extLst>
                </a:hlinkClick>
              </a:rPr>
              <a:t>E-</a:t>
            </a:r>
            <a:r>
              <a:rPr lang="hu-HU" kern="100" dirty="0" err="1">
                <a:latin typeface="Times New Roman" panose="02020603050405020304" pitchFamily="18" charset="0"/>
                <a:hlinkClick r:id="rId3">
                  <a:extLst>
                    <a:ext uri="{A12FA001-AC4F-418D-AE19-62706E023703}">
                      <ahyp:hlinkClr xmlns:ahyp="http://schemas.microsoft.com/office/drawing/2018/hyperlinkcolor" val="tx"/>
                    </a:ext>
                  </a:extLst>
                </a:hlinkClick>
              </a:rPr>
              <a:t>mailra</a:t>
            </a:r>
            <a:r>
              <a:rPr lang="hu-HU" kern="100" dirty="0">
                <a:latin typeface="Times New Roman" panose="02020603050405020304" pitchFamily="18" charset="0"/>
                <a:hlinkClick r:id="rId3">
                  <a:extLst>
                    <a:ext uri="{A12FA001-AC4F-418D-AE19-62706E023703}">
                      <ahyp:hlinkClr xmlns:ahyp="http://schemas.microsoft.com/office/drawing/2018/hyperlinkcolor" val="tx"/>
                    </a:ext>
                  </a:extLst>
                </a:hlinkClick>
              </a:rPr>
              <a:t> küldött megrendelést már el tudjuk fogadni. A webes megrendelések várhatóan jövő héttől lesznek használhatók.</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26</a:t>
            </a:fld>
            <a:endParaRPr lang="hu-HU"/>
          </a:p>
        </p:txBody>
      </p:sp>
    </p:spTree>
    <p:extLst>
      <p:ext uri="{BB962C8B-B14F-4D97-AF65-F5344CB8AC3E}">
        <p14:creationId xmlns:p14="http://schemas.microsoft.com/office/powerpoint/2010/main" val="260164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E7182ED0-F867-4449-9F06-299FFC1CF589}" type="slidenum">
              <a:rPr lang="hu-HU" smtClean="0"/>
              <a:t>27</a:t>
            </a:fld>
            <a:endParaRPr lang="hu-HU"/>
          </a:p>
        </p:txBody>
      </p:sp>
    </p:spTree>
    <p:extLst>
      <p:ext uri="{BB962C8B-B14F-4D97-AF65-F5344CB8AC3E}">
        <p14:creationId xmlns:p14="http://schemas.microsoft.com/office/powerpoint/2010/main" val="74421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nn-NO" b="1" kern="100" dirty="0">
                <a:latin typeface="Times New Roman" panose="02020603050405020304" pitchFamily="18" charset="0"/>
              </a:rPr>
              <a:t>dia Aktualitások - 315 Standard – Fogalmak</a:t>
            </a:r>
          </a:p>
          <a:p>
            <a:pPr algn="just"/>
            <a:endParaRPr lang="hu-HU" kern="100" dirty="0">
              <a:latin typeface="Times New Roman" panose="02020603050405020304" pitchFamily="18" charset="0"/>
            </a:endParaRPr>
          </a:p>
          <a:p>
            <a:pPr algn="just"/>
            <a:r>
              <a:rPr lang="hu-HU" kern="100" dirty="0">
                <a:latin typeface="Times New Roman" panose="02020603050405020304" pitchFamily="18" charset="0"/>
              </a:rPr>
              <a:t>A fogalmi tisztázások középpontjában számunkra a dián felsoroltak voltakés ezek elméleti átgondolás igényeltek. Ezt a kamara 2022-s tananyagának áttekintésével és értelmezésével végeztük el. Az általunk alkalmazott KK modul lépésről - lépésre támogatást nyújt a felhasználóinknak, de itt hívom fel a figyelmet, hogy az elmélet megismerését és a fogalmak készség szintű alkalmazását mindenkinek saját magának kell elsajátítania.</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3</a:t>
            </a:fld>
            <a:endParaRPr lang="hu-HU"/>
          </a:p>
        </p:txBody>
      </p:sp>
    </p:spTree>
    <p:extLst>
      <p:ext uri="{BB962C8B-B14F-4D97-AF65-F5344CB8AC3E}">
        <p14:creationId xmlns:p14="http://schemas.microsoft.com/office/powerpoint/2010/main" val="324957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Aktualitások - 315 Standard - Eredendő kockáztat spektruma</a:t>
            </a:r>
          </a:p>
          <a:p>
            <a:pPr algn="just"/>
            <a:r>
              <a:rPr lang="hu-HU" kern="100" dirty="0">
                <a:latin typeface="Times New Roman" panose="02020603050405020304" pitchFamily="18" charset="0"/>
              </a:rPr>
              <a:t>Egy fogalmat kiemelek, ez az eredendő kockázat spektruma. Első tekintetre bonyolultnak tűnhet, de a fogalmi értelmezések után már könnyen kezelhető. Matematikailag is egyszerű, mi magunk és gyermekeink is 6 osztályban találkoztunk először koordináta rendszerrel, a két tényező metszéspontjával bemutatott kombinációval. Ez tehát számítható és ábrán is megjeleníthető kapcsolat az ügyletcsoportok, egyenlegek nagyságrendje és az eredendő kockázat valószínűsége alapján. Az eredményt a tananyag Jelentős, Fokozott, Standard kockázati besorolásként nevesítette. Fontos megjegyezni, hogy az egyes tranzakció csoportok besorolása, a mennyiségi értékelés mellett, minőségi szempontok alapján átminősíthető.</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4</a:t>
            </a:fld>
            <a:endParaRPr lang="hu-HU"/>
          </a:p>
        </p:txBody>
      </p:sp>
    </p:spTree>
    <p:extLst>
      <p:ext uri="{BB962C8B-B14F-4D97-AF65-F5344CB8AC3E}">
        <p14:creationId xmlns:p14="http://schemas.microsoft.com/office/powerpoint/2010/main" val="18322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folyamata, fejezetei</a:t>
            </a:r>
          </a:p>
          <a:p>
            <a:pPr algn="just"/>
            <a:r>
              <a:rPr lang="hu-HU" kern="100" dirty="0">
                <a:latin typeface="Times New Roman" panose="02020603050405020304" pitchFamily="18" charset="0"/>
              </a:rPr>
              <a:t>Az általunk követett - és két éve alkalmazott - folyamat fejezeteiben egyetlen váltás történt az új standardban, mert a </a:t>
            </a:r>
            <a:r>
              <a:rPr lang="hu-HU" b="1" kern="100" dirty="0">
                <a:latin typeface="Times New Roman" panose="02020603050405020304" pitchFamily="18" charset="0"/>
              </a:rPr>
              <a:t>Kockázatbecslés</a:t>
            </a:r>
            <a:r>
              <a:rPr lang="hu-HU" kern="100" dirty="0">
                <a:latin typeface="Times New Roman" panose="02020603050405020304" pitchFamily="18" charset="0"/>
              </a:rPr>
              <a:t> helyett az új standard a </a:t>
            </a:r>
            <a:r>
              <a:rPr lang="hu-HU" b="1" kern="100" dirty="0">
                <a:latin typeface="Times New Roman" panose="02020603050405020304" pitchFamily="18" charset="0"/>
              </a:rPr>
              <a:t>Kockázatok azonosítását és felmérését</a:t>
            </a:r>
            <a:r>
              <a:rPr lang="hu-HU" kern="100" dirty="0">
                <a:latin typeface="Times New Roman" panose="02020603050405020304" pitchFamily="18" charset="0"/>
              </a:rPr>
              <a:t> határozta meg. A többi fejezet címe nálunk nem változott, de a tartalmukban a változásokat, hangsúly váltásokat és kiegészítéseket átvezettük.</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5</a:t>
            </a:fld>
            <a:endParaRPr lang="hu-HU"/>
          </a:p>
        </p:txBody>
      </p:sp>
    </p:spTree>
    <p:extLst>
      <p:ext uri="{BB962C8B-B14F-4D97-AF65-F5344CB8AC3E}">
        <p14:creationId xmlns:p14="http://schemas.microsoft.com/office/powerpoint/2010/main" val="186051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 Előkészítés</a:t>
            </a:r>
          </a:p>
          <a:p>
            <a:pPr algn="just"/>
            <a:r>
              <a:rPr lang="hu-HU" kern="100" dirty="0">
                <a:latin typeface="Times New Roman" panose="02020603050405020304" pitchFamily="18" charset="0"/>
              </a:rPr>
              <a:t>A folyamatban továbbra is szerepel az </a:t>
            </a:r>
            <a:r>
              <a:rPr lang="hu-HU" b="1" kern="100" dirty="0">
                <a:latin typeface="Times New Roman" panose="02020603050405020304" pitchFamily="18" charset="0"/>
              </a:rPr>
              <a:t>Előkészítés</a:t>
            </a:r>
            <a:r>
              <a:rPr lang="hu-HU" kern="100" dirty="0">
                <a:latin typeface="Times New Roman" panose="02020603050405020304" pitchFamily="18" charset="0"/>
              </a:rPr>
              <a:t>, melyben változást nem jelöltem, de elképzelhető, hogy a gyakorlati munkában előfordul, hogy a fogalmi váltások miatt a </a:t>
            </a:r>
            <a:r>
              <a:rPr lang="hu-HU" b="1" kern="100" dirty="0">
                <a:latin typeface="Times New Roman" panose="02020603050405020304" pitchFamily="18" charset="0"/>
              </a:rPr>
              <a:t>Kontrollkörnyezet</a:t>
            </a:r>
            <a:r>
              <a:rPr lang="hu-HU" kern="100" dirty="0">
                <a:latin typeface="Times New Roman" panose="02020603050405020304" pitchFamily="18" charset="0"/>
              </a:rPr>
              <a:t> felmérésben hangsúly eltolódást alkalmazunk. A módszereink az áttekintés, elemzés, interjúk nem változtak. A </a:t>
            </a:r>
            <a:r>
              <a:rPr lang="hu-HU" b="1" kern="100" dirty="0">
                <a:latin typeface="Times New Roman" panose="02020603050405020304" pitchFamily="18" charset="0"/>
              </a:rPr>
              <a:t>Nyomonkövetés</a:t>
            </a:r>
            <a:r>
              <a:rPr lang="hu-HU" kern="100" dirty="0">
                <a:latin typeface="Times New Roman" panose="02020603050405020304" pitchFamily="18" charset="0"/>
              </a:rPr>
              <a:t> valamennyi fejezetnél értelmezhető, ezt meg is jelenítettem, de a későbbiekben csak a konkrét eszközök bemutatásánál térek ki erre.</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6</a:t>
            </a:fld>
            <a:endParaRPr lang="hu-HU"/>
          </a:p>
        </p:txBody>
      </p:sp>
    </p:spTree>
    <p:extLst>
      <p:ext uri="{BB962C8B-B14F-4D97-AF65-F5344CB8AC3E}">
        <p14:creationId xmlns:p14="http://schemas.microsoft.com/office/powerpoint/2010/main" val="3262982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buFont typeface="Calibri" panose="020F0502020204030204" pitchFamily="34" charset="0"/>
              <a:buChar char="1"/>
            </a:pPr>
            <a:r>
              <a:rPr lang="hu-HU" b="1" kern="100" dirty="0">
                <a:latin typeface="Times New Roman" panose="02020603050405020304" pitchFamily="18" charset="0"/>
              </a:rPr>
              <a:t>dia Kockázatbecslés – Tervezés</a:t>
            </a:r>
          </a:p>
          <a:p>
            <a:pPr algn="just"/>
            <a:r>
              <a:rPr lang="hu-HU" kern="100" dirty="0">
                <a:latin typeface="Times New Roman" panose="02020603050405020304" pitchFamily="18" charset="0"/>
              </a:rPr>
              <a:t>A </a:t>
            </a:r>
            <a:r>
              <a:rPr lang="hu-HU" b="1" kern="100" dirty="0">
                <a:latin typeface="Times New Roman" panose="02020603050405020304" pitchFamily="18" charset="0"/>
              </a:rPr>
              <a:t>Tervezés</a:t>
            </a:r>
            <a:r>
              <a:rPr lang="hu-HU" kern="100" dirty="0">
                <a:latin typeface="Times New Roman" panose="02020603050405020304" pitchFamily="18" charset="0"/>
              </a:rPr>
              <a:t> során már pirossal jelenítettem meg, azokat az alfejezeteket, melyekben megjelennek a standard újdonságai. Itt a Kockázatok felmérésben és a Lényeges/nem lényeges területek meghatározásában, esetleges átminősítésben jelöltem a módosításokat.</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7</a:t>
            </a:fld>
            <a:endParaRPr lang="hu-HU"/>
          </a:p>
        </p:txBody>
      </p:sp>
    </p:spTree>
    <p:extLst>
      <p:ext uri="{BB962C8B-B14F-4D97-AF65-F5344CB8AC3E}">
        <p14:creationId xmlns:p14="http://schemas.microsoft.com/office/powerpoint/2010/main" val="75053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lgn="just">
              <a:buFont typeface="Calibri" panose="020F0502020204030204" pitchFamily="34" charset="0"/>
              <a:buChar char="1"/>
            </a:pPr>
            <a:r>
              <a:rPr lang="hu-HU" b="1" kern="100" dirty="0">
                <a:solidFill>
                  <a:prstClr val="black"/>
                </a:solidFill>
                <a:latin typeface="Times New Roman" panose="02020603050405020304" pitchFamily="18" charset="0"/>
              </a:rPr>
              <a:t>dia Kockázatbecslés – Eredendő kockázat</a:t>
            </a:r>
          </a:p>
          <a:p>
            <a:pPr lvl="0" algn="just"/>
            <a:r>
              <a:rPr lang="hu-HU" kern="100" dirty="0">
                <a:solidFill>
                  <a:prstClr val="black"/>
                </a:solidFill>
                <a:latin typeface="Times New Roman" panose="02020603050405020304" pitchFamily="18" charset="0"/>
              </a:rPr>
              <a:t>Az eredendő kockázat tényezői továbbra is a csalási és az üzleti kockázatokból állnak. A kockázatok forrásának és következményének meghatározásánál megjelenik a </a:t>
            </a:r>
            <a:r>
              <a:rPr lang="hu-HU" b="1" kern="100" dirty="0">
                <a:solidFill>
                  <a:prstClr val="black"/>
                </a:solidFill>
                <a:latin typeface="Times New Roman" panose="02020603050405020304" pitchFamily="18" charset="0"/>
              </a:rPr>
              <a:t>releváns kockázat</a:t>
            </a:r>
            <a:r>
              <a:rPr lang="hu-HU" kern="100" dirty="0">
                <a:solidFill>
                  <a:prstClr val="black"/>
                </a:solidFill>
                <a:latin typeface="Times New Roman" panose="02020603050405020304" pitchFamily="18" charset="0"/>
              </a:rPr>
              <a:t> meghatározásának feladata, majd a lényeges hibás állítás valószínűségének megállapítása és a kockázatok mértékének kiértékelése is. Mint korábban jeleztem a két értékelés alapján az eredendő kockázat számítható, ezt alapértelmezésben meg is jelenítjük, de lehetőséget biztosítunk a minőségi szempontok figyelembe-vételére és az átminősítés indoklására is.</a:t>
            </a:r>
          </a:p>
          <a:p>
            <a:pPr lvl="0" algn="just"/>
            <a:r>
              <a:rPr lang="hu-HU" kern="100" dirty="0">
                <a:solidFill>
                  <a:prstClr val="black"/>
                </a:solidFill>
                <a:latin typeface="Times New Roman" panose="02020603050405020304" pitchFamily="18" charset="0"/>
              </a:rPr>
              <a:t>A jelentős kockázat fogalma változott és megjelent a lényeges, de nem jelentős fogalom is.</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8</a:t>
            </a:fld>
            <a:endParaRPr lang="hu-HU"/>
          </a:p>
        </p:txBody>
      </p:sp>
    </p:spTree>
    <p:extLst>
      <p:ext uri="{BB962C8B-B14F-4D97-AF65-F5344CB8AC3E}">
        <p14:creationId xmlns:p14="http://schemas.microsoft.com/office/powerpoint/2010/main" val="312714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lgn="just">
              <a:buFont typeface="Calibri" panose="020F0502020204030204" pitchFamily="34" charset="0"/>
              <a:buChar char="1"/>
            </a:pPr>
            <a:r>
              <a:rPr lang="hu-HU" b="1" kern="100" dirty="0">
                <a:solidFill>
                  <a:prstClr val="black"/>
                </a:solidFill>
                <a:latin typeface="Times New Roman" panose="02020603050405020304" pitchFamily="18" charset="0"/>
              </a:rPr>
              <a:t>dia Kockázatbecslés – Kontroll kockázata</a:t>
            </a:r>
          </a:p>
          <a:p>
            <a:pPr lvl="0" algn="just"/>
            <a:r>
              <a:rPr lang="hu-HU" kern="100" dirty="0">
                <a:solidFill>
                  <a:prstClr val="black"/>
                </a:solidFill>
                <a:latin typeface="Times New Roman" panose="02020603050405020304" pitchFamily="18" charset="0"/>
              </a:rPr>
              <a:t>Az új elmélet szerint a kontroll kockázatok tesztelésének végrehajtását a kockázatbecslés e szakaszában kell eldönteni. Amennyiben tervezik a tesztelést, akkor a kockázatok forrásának és következményének meghatározása mellett a releváns kockázat megítélését is el lehet végezni. Ha ezt nem tervezik a kontrollok tesztelését, akkor a lényeges hibás állítás kockázata megegyezik az eredendő kockázattal.</a:t>
            </a:r>
          </a:p>
          <a:p>
            <a:endParaRPr lang="hu-HU" dirty="0"/>
          </a:p>
        </p:txBody>
      </p:sp>
      <p:sp>
        <p:nvSpPr>
          <p:cNvPr id="4" name="Dia számának helye 3"/>
          <p:cNvSpPr>
            <a:spLocks noGrp="1"/>
          </p:cNvSpPr>
          <p:nvPr>
            <p:ph type="sldNum" sz="quarter" idx="5"/>
          </p:nvPr>
        </p:nvSpPr>
        <p:spPr/>
        <p:txBody>
          <a:bodyPr/>
          <a:lstStyle/>
          <a:p>
            <a:fld id="{E7182ED0-F867-4449-9F06-299FFC1CF589}" type="slidenum">
              <a:rPr lang="hu-HU" smtClean="0"/>
              <a:t>9</a:t>
            </a:fld>
            <a:endParaRPr lang="hu-HU"/>
          </a:p>
        </p:txBody>
      </p:sp>
    </p:spTree>
    <p:extLst>
      <p:ext uri="{BB962C8B-B14F-4D97-AF65-F5344CB8AC3E}">
        <p14:creationId xmlns:p14="http://schemas.microsoft.com/office/powerpoint/2010/main" val="46723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45954B3C-3A09-4D0F-A6E9-167601E6AABB}" type="datetimeFigureOut">
              <a:rPr lang="hu-HU"/>
              <a:pPr>
                <a:defRPr/>
              </a:pPr>
              <a:t>2023.09.13.</a:t>
            </a:fld>
            <a:endParaRPr lang="hu-HU" dirty="0"/>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E1737E99-1ADD-405F-8688-5BC9E6F14BE1}" type="slidenum">
              <a:rPr lang="hu-HU" altLang="hu-HU"/>
              <a:pPr/>
              <a:t>‹#›</a:t>
            </a:fld>
            <a:endParaRPr lang="hu-HU" altLang="hu-HU"/>
          </a:p>
        </p:txBody>
      </p:sp>
    </p:spTree>
    <p:extLst>
      <p:ext uri="{BB962C8B-B14F-4D97-AF65-F5344CB8AC3E}">
        <p14:creationId xmlns:p14="http://schemas.microsoft.com/office/powerpoint/2010/main" val="331450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6F890A83-3815-4AC8-B661-9706FF9E4F11}" type="datetimeFigureOut">
              <a:rPr lang="hu-HU"/>
              <a:pPr>
                <a:defRPr/>
              </a:pPr>
              <a:t>2023.09.13.</a:t>
            </a:fld>
            <a:endParaRPr lang="hu-HU" dirty="0"/>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93BF4533-8AAE-4AD6-A7B4-1C6C028D2E70}" type="slidenum">
              <a:rPr lang="hu-HU" altLang="hu-HU"/>
              <a:pPr/>
              <a:t>‹#›</a:t>
            </a:fld>
            <a:endParaRPr lang="hu-HU" altLang="hu-HU"/>
          </a:p>
        </p:txBody>
      </p:sp>
    </p:spTree>
    <p:extLst>
      <p:ext uri="{BB962C8B-B14F-4D97-AF65-F5344CB8AC3E}">
        <p14:creationId xmlns:p14="http://schemas.microsoft.com/office/powerpoint/2010/main" val="333235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7B04A8AA-3D73-417C-B334-11EF7D1A2959}" type="datetimeFigureOut">
              <a:rPr lang="hu-HU"/>
              <a:pPr>
                <a:defRPr/>
              </a:pPr>
              <a:t>2023.09.13.</a:t>
            </a:fld>
            <a:endParaRPr lang="hu-HU" dirty="0"/>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831BD579-AF18-47F4-9847-4AC6B7391D29}" type="slidenum">
              <a:rPr lang="hu-HU" altLang="hu-HU"/>
              <a:pPr/>
              <a:t>‹#›</a:t>
            </a:fld>
            <a:endParaRPr lang="hu-HU" altLang="hu-HU"/>
          </a:p>
        </p:txBody>
      </p:sp>
    </p:spTree>
    <p:extLst>
      <p:ext uri="{BB962C8B-B14F-4D97-AF65-F5344CB8AC3E}">
        <p14:creationId xmlns:p14="http://schemas.microsoft.com/office/powerpoint/2010/main" val="30523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01C7698-9733-4BCE-91EE-C754E52950E6}" type="datetimeFigureOut">
              <a:rPr lang="hu-HU"/>
              <a:pPr>
                <a:defRPr/>
              </a:pPr>
              <a:t>2023.09.13.</a:t>
            </a:fld>
            <a:endParaRPr lang="hu-HU" dirty="0"/>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BFD15F22-A80C-4C1E-BB8B-7DE5F0194ECD}" type="slidenum">
              <a:rPr lang="hu-HU" altLang="hu-HU"/>
              <a:pPr/>
              <a:t>‹#›</a:t>
            </a:fld>
            <a:endParaRPr lang="hu-HU" altLang="hu-HU"/>
          </a:p>
        </p:txBody>
      </p:sp>
    </p:spTree>
    <p:extLst>
      <p:ext uri="{BB962C8B-B14F-4D97-AF65-F5344CB8AC3E}">
        <p14:creationId xmlns:p14="http://schemas.microsoft.com/office/powerpoint/2010/main" val="137817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81F25E16-518B-4841-97F7-B35EAFF045DA}" type="datetimeFigureOut">
              <a:rPr lang="hu-HU"/>
              <a:pPr>
                <a:defRPr/>
              </a:pPr>
              <a:t>2023.09.13.</a:t>
            </a:fld>
            <a:endParaRPr lang="hu-HU" dirty="0"/>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03785D00-CE5F-43A1-B61E-705474EE8FEE}" type="slidenum">
              <a:rPr lang="hu-HU" altLang="hu-HU"/>
              <a:pPr/>
              <a:t>‹#›</a:t>
            </a:fld>
            <a:endParaRPr lang="hu-HU" altLang="hu-HU"/>
          </a:p>
        </p:txBody>
      </p:sp>
    </p:spTree>
    <p:extLst>
      <p:ext uri="{BB962C8B-B14F-4D97-AF65-F5344CB8AC3E}">
        <p14:creationId xmlns:p14="http://schemas.microsoft.com/office/powerpoint/2010/main" val="82150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6166B0D6-2ACA-4A05-93F1-129F68E18CA9}" type="datetimeFigureOut">
              <a:rPr lang="hu-HU"/>
              <a:pPr>
                <a:defRPr/>
              </a:pPr>
              <a:t>2023.09.13.</a:t>
            </a:fld>
            <a:endParaRPr lang="hu-HU" dirty="0"/>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EBACC507-03DA-4893-84CD-69E5F99589AB}" type="slidenum">
              <a:rPr lang="hu-HU" altLang="hu-HU"/>
              <a:pPr/>
              <a:t>‹#›</a:t>
            </a:fld>
            <a:endParaRPr lang="hu-HU" altLang="hu-HU"/>
          </a:p>
        </p:txBody>
      </p:sp>
    </p:spTree>
    <p:extLst>
      <p:ext uri="{BB962C8B-B14F-4D97-AF65-F5344CB8AC3E}">
        <p14:creationId xmlns:p14="http://schemas.microsoft.com/office/powerpoint/2010/main" val="134617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442AA098-D341-45B2-AB82-3CAF929DEE5A}" type="datetimeFigureOut">
              <a:rPr lang="hu-HU"/>
              <a:pPr>
                <a:defRPr/>
              </a:pPr>
              <a:t>2023.09.13.</a:t>
            </a:fld>
            <a:endParaRPr lang="hu-HU" dirty="0"/>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fld id="{E9DD80E4-0FAB-473C-96F2-A26069EFCC99}" type="slidenum">
              <a:rPr lang="hu-HU" altLang="hu-HU"/>
              <a:pPr/>
              <a:t>‹#›</a:t>
            </a:fld>
            <a:endParaRPr lang="hu-HU" altLang="hu-HU"/>
          </a:p>
        </p:txBody>
      </p:sp>
    </p:spTree>
    <p:extLst>
      <p:ext uri="{BB962C8B-B14F-4D97-AF65-F5344CB8AC3E}">
        <p14:creationId xmlns:p14="http://schemas.microsoft.com/office/powerpoint/2010/main" val="7293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0045F89A-E25B-4159-9A7F-9ABB97953B61}" type="datetimeFigureOut">
              <a:rPr lang="hu-HU"/>
              <a:pPr>
                <a:defRPr/>
              </a:pPr>
              <a:t>2023.09.13.</a:t>
            </a:fld>
            <a:endParaRPr lang="hu-HU" dirty="0"/>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fld id="{D18FE763-0D68-4BB4-9D12-36A4BCA5C993}" type="slidenum">
              <a:rPr lang="hu-HU" altLang="hu-HU"/>
              <a:pPr/>
              <a:t>‹#›</a:t>
            </a:fld>
            <a:endParaRPr lang="hu-HU" altLang="hu-HU"/>
          </a:p>
        </p:txBody>
      </p:sp>
    </p:spTree>
    <p:extLst>
      <p:ext uri="{BB962C8B-B14F-4D97-AF65-F5344CB8AC3E}">
        <p14:creationId xmlns:p14="http://schemas.microsoft.com/office/powerpoint/2010/main" val="18319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3C72C6B4-E628-438B-9559-0C799CE8CEF5}" type="datetimeFigureOut">
              <a:rPr lang="hu-HU"/>
              <a:pPr>
                <a:defRPr/>
              </a:pPr>
              <a:t>2023.09.13.</a:t>
            </a:fld>
            <a:endParaRPr lang="hu-HU" dirty="0"/>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fld id="{4F2A3952-4FA8-4A1D-880B-AFEFDEC468DA}" type="slidenum">
              <a:rPr lang="hu-HU" altLang="hu-HU"/>
              <a:pPr/>
              <a:t>‹#›</a:t>
            </a:fld>
            <a:endParaRPr lang="hu-HU" altLang="hu-HU"/>
          </a:p>
        </p:txBody>
      </p:sp>
    </p:spTree>
    <p:extLst>
      <p:ext uri="{BB962C8B-B14F-4D97-AF65-F5344CB8AC3E}">
        <p14:creationId xmlns:p14="http://schemas.microsoft.com/office/powerpoint/2010/main" val="386507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572D3D27-4814-48BA-990B-A9378A0C4452}" type="datetimeFigureOut">
              <a:rPr lang="hu-HU"/>
              <a:pPr>
                <a:defRPr/>
              </a:pPr>
              <a:t>2023.09.13.</a:t>
            </a:fld>
            <a:endParaRPr lang="hu-HU" dirty="0"/>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2B3BA50E-73AF-41A3-BE3D-CE2C79DB5651}" type="slidenum">
              <a:rPr lang="hu-HU" altLang="hu-HU"/>
              <a:pPr/>
              <a:t>‹#›</a:t>
            </a:fld>
            <a:endParaRPr lang="hu-HU" altLang="hu-HU"/>
          </a:p>
        </p:txBody>
      </p:sp>
    </p:spTree>
    <p:extLst>
      <p:ext uri="{BB962C8B-B14F-4D97-AF65-F5344CB8AC3E}">
        <p14:creationId xmlns:p14="http://schemas.microsoft.com/office/powerpoint/2010/main" val="353896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dirty="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793813AA-88FD-4804-B109-A4E8F779FF69}" type="datetimeFigureOut">
              <a:rPr lang="hu-HU"/>
              <a:pPr>
                <a:defRPr/>
              </a:pPr>
              <a:t>2023.09.13.</a:t>
            </a:fld>
            <a:endParaRPr lang="hu-HU" dirty="0"/>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36C50060-88C5-4596-91A5-25550BD835C2}" type="slidenum">
              <a:rPr lang="hu-HU" altLang="hu-HU"/>
              <a:pPr/>
              <a:t>‹#›</a:t>
            </a:fld>
            <a:endParaRPr lang="hu-HU" altLang="hu-HU"/>
          </a:p>
        </p:txBody>
      </p:sp>
    </p:spTree>
    <p:extLst>
      <p:ext uri="{BB962C8B-B14F-4D97-AF65-F5344CB8AC3E}">
        <p14:creationId xmlns:p14="http://schemas.microsoft.com/office/powerpoint/2010/main" val="16277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92BA98-A3DE-4A2C-A4A1-ABCDF0879CC7}" type="datetimeFigureOut">
              <a:rPr lang="hu-HU"/>
              <a:pPr>
                <a:defRPr/>
              </a:pPr>
              <a:t>2023.09.13.</a:t>
            </a:fld>
            <a:endParaRPr lang="hu-HU" dirty="0"/>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anklin Gothic Book" panose="020B0503020102020204" pitchFamily="34" charset="0"/>
              </a:defRPr>
            </a:lvl1pPr>
          </a:lstStyle>
          <a:p>
            <a:fld id="{366C0AB7-C530-4EA9-85A6-F0C28998B17E}"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nyirati@kristalyaudit.h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1.jpe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3" y="128589"/>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1679"/>
            <a:ext cx="12191999"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lcím 3"/>
          <p:cNvSpPr txBox="1">
            <a:spLocks/>
          </p:cNvSpPr>
          <p:nvPr/>
        </p:nvSpPr>
        <p:spPr bwMode="auto">
          <a:xfrm>
            <a:off x="1916927" y="2095891"/>
            <a:ext cx="7740351" cy="122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hu-HU" sz="2400" b="1" dirty="0">
                <a:solidFill>
                  <a:srgbClr val="8EB149"/>
                </a:solidFill>
                <a:latin typeface="+mj-lt"/>
                <a:cs typeface="Aharoni" panose="02010803020104030203" pitchFamily="2" charset="-79"/>
              </a:rPr>
              <a:t>DigitAudit a felhőben</a:t>
            </a:r>
          </a:p>
          <a:p>
            <a:pPr algn="l"/>
            <a:endParaRPr lang="hu-HU" sz="1100" b="1" dirty="0">
              <a:solidFill>
                <a:srgbClr val="8EB149"/>
              </a:solidFill>
              <a:latin typeface="+mj-lt"/>
              <a:cs typeface="Aharoni" panose="02010803020104030203" pitchFamily="2" charset="-79"/>
            </a:endParaRPr>
          </a:p>
          <a:p>
            <a:pPr algn="l"/>
            <a:r>
              <a:rPr lang="hu-HU" sz="1800" b="1" dirty="0">
                <a:solidFill>
                  <a:srgbClr val="8EB149"/>
                </a:solidFill>
                <a:latin typeface="+mj-lt"/>
                <a:cs typeface="Aharoni" panose="02010803020104030203" pitchFamily="2" charset="-79"/>
              </a:rPr>
              <a:t>              Több mint felhőtároló, új kommunikációs felület.</a:t>
            </a:r>
          </a:p>
        </p:txBody>
      </p:sp>
      <p:sp>
        <p:nvSpPr>
          <p:cNvPr id="4" name="Alcím 3"/>
          <p:cNvSpPr>
            <a:spLocks noGrp="1"/>
          </p:cNvSpPr>
          <p:nvPr>
            <p:ph type="subTitle" idx="1"/>
          </p:nvPr>
        </p:nvSpPr>
        <p:spPr>
          <a:xfrm>
            <a:off x="1343472" y="1342432"/>
            <a:ext cx="9151876" cy="4173136"/>
          </a:xfrm>
          <a:solidFill>
            <a:schemeClr val="accent3">
              <a:lumMod val="60000"/>
              <a:lumOff val="40000"/>
              <a:alpha val="99000"/>
            </a:schemeClr>
          </a:solidFill>
        </p:spPr>
        <p:txBody>
          <a:bodyPr/>
          <a:lstStyle/>
          <a:p>
            <a:endParaRPr lang="hu-HU" sz="1000" b="1" dirty="0">
              <a:solidFill>
                <a:schemeClr val="tx1"/>
              </a:solidFill>
              <a:latin typeface="Arial Narrow" panose="020B0606020202030204" pitchFamily="34" charset="0"/>
              <a:cs typeface="Aharoni" panose="02010803020104030203" pitchFamily="2" charset="-79"/>
            </a:endParaRPr>
          </a:p>
          <a:p>
            <a:r>
              <a:rPr lang="hu-HU" b="1" dirty="0">
                <a:solidFill>
                  <a:schemeClr val="tx1"/>
                </a:solidFill>
                <a:latin typeface="Arial Narrow" panose="020B0606020202030204" pitchFamily="34" charset="0"/>
                <a:cs typeface="Aharoni" panose="02010803020104030203" pitchFamily="2" charset="-79"/>
              </a:rPr>
              <a:t>Informatikai válaszok a 315. standard kihívásaira</a:t>
            </a:r>
          </a:p>
          <a:p>
            <a:endParaRPr lang="hu-HU" b="1" dirty="0">
              <a:solidFill>
                <a:schemeClr val="tx1"/>
              </a:solidFill>
            </a:endParaRPr>
          </a:p>
          <a:p>
            <a:r>
              <a:rPr lang="hu-HU" b="1" dirty="0">
                <a:solidFill>
                  <a:schemeClr val="tx1"/>
                </a:solidFill>
              </a:rPr>
              <a:t>Nyirati Ferenc</a:t>
            </a:r>
            <a:endParaRPr lang="hu-HU" dirty="0">
              <a:solidFill>
                <a:schemeClr val="tx1"/>
              </a:solidFill>
            </a:endParaRPr>
          </a:p>
          <a:p>
            <a:endParaRPr lang="hu-HU" sz="1800" dirty="0">
              <a:solidFill>
                <a:schemeClr val="tx1"/>
              </a:solidFill>
            </a:endParaRPr>
          </a:p>
          <a:p>
            <a:r>
              <a:rPr lang="hu-HU" sz="1800" dirty="0">
                <a:solidFill>
                  <a:schemeClr val="tx1"/>
                </a:solidFill>
              </a:rPr>
              <a:t>Kamarai tag könyvvizsgáló, </a:t>
            </a:r>
          </a:p>
          <a:p>
            <a:r>
              <a:rPr lang="hu-HU" sz="1800" dirty="0">
                <a:solidFill>
                  <a:schemeClr val="tx1"/>
                </a:solidFill>
              </a:rPr>
              <a:t>rendszerszervező, </a:t>
            </a:r>
          </a:p>
          <a:p>
            <a:r>
              <a:rPr lang="hu-HU" sz="1800" dirty="0">
                <a:solidFill>
                  <a:schemeClr val="tx1"/>
                </a:solidFill>
              </a:rPr>
              <a:t>módszertani fejlesztő</a:t>
            </a:r>
          </a:p>
          <a:p>
            <a:r>
              <a:rPr lang="hu-HU" sz="1800" i="1" dirty="0">
                <a:solidFill>
                  <a:schemeClr val="tx1"/>
                </a:solidFill>
                <a:hlinkClick r:id="rId5"/>
              </a:rPr>
              <a:t>nyirati@kristalyaudit.hu</a:t>
            </a:r>
            <a:endParaRPr lang="hu-HU" sz="1800" i="1" dirty="0">
              <a:solidFill>
                <a:schemeClr val="tx1"/>
              </a:solidFill>
            </a:endParaRPr>
          </a:p>
          <a:p>
            <a:r>
              <a:rPr lang="hu-HU" sz="1800" i="1" dirty="0">
                <a:solidFill>
                  <a:schemeClr val="tx1"/>
                </a:solidFill>
              </a:rPr>
              <a:t>+36209418465</a:t>
            </a:r>
          </a:p>
          <a:p>
            <a:endParaRPr lang="hu-HU" b="1" dirty="0">
              <a:solidFill>
                <a:schemeClr val="tx1"/>
              </a:solidFill>
              <a:latin typeface="Arial Narrow" panose="020B0606020202030204" pitchFamily="34" charset="0"/>
              <a:cs typeface="Aharoni" panose="02010803020104030203" pitchFamily="2" charset="-79"/>
            </a:endParaRPr>
          </a:p>
        </p:txBody>
      </p:sp>
      <p:pic>
        <p:nvPicPr>
          <p:cNvPr id="2" name="Kép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02" y="5087536"/>
            <a:ext cx="5281700" cy="1561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uiExpan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DA465729-D4C7-4D11-8BA4-330FD5DFC640}"/>
              </a:ext>
            </a:extLst>
          </p:cNvPr>
          <p:cNvPicPr>
            <a:picLocks noChangeAspect="1"/>
          </p:cNvPicPr>
          <p:nvPr/>
        </p:nvPicPr>
        <p:blipFill>
          <a:blip r:embed="rId4"/>
          <a:stretch>
            <a:fillRect/>
          </a:stretch>
        </p:blipFill>
        <p:spPr>
          <a:xfrm>
            <a:off x="1199456" y="866504"/>
            <a:ext cx="9258300" cy="561975"/>
          </a:xfrm>
          <a:prstGeom prst="rect">
            <a:avLst/>
          </a:prstGeom>
        </p:spPr>
      </p:pic>
      <p:pic>
        <p:nvPicPr>
          <p:cNvPr id="3" name="Kép 2">
            <a:extLst>
              <a:ext uri="{FF2B5EF4-FFF2-40B4-BE49-F238E27FC236}">
                <a16:creationId xmlns:a16="http://schemas.microsoft.com/office/drawing/2014/main" id="{7D9733AB-4BDF-4749-89BE-51CE065BA357}"/>
              </a:ext>
            </a:extLst>
          </p:cNvPr>
          <p:cNvPicPr>
            <a:picLocks noChangeAspect="1"/>
          </p:cNvPicPr>
          <p:nvPr/>
        </p:nvPicPr>
        <p:blipFill>
          <a:blip r:embed="rId5"/>
          <a:stretch>
            <a:fillRect/>
          </a:stretch>
        </p:blipFill>
        <p:spPr>
          <a:xfrm>
            <a:off x="2063552" y="1464039"/>
            <a:ext cx="8394204" cy="1028857"/>
          </a:xfrm>
          <a:prstGeom prst="rect">
            <a:avLst/>
          </a:prstGeom>
        </p:spPr>
      </p:pic>
      <p:pic>
        <p:nvPicPr>
          <p:cNvPr id="5" name="Kép 4">
            <a:extLst>
              <a:ext uri="{FF2B5EF4-FFF2-40B4-BE49-F238E27FC236}">
                <a16:creationId xmlns:a16="http://schemas.microsoft.com/office/drawing/2014/main" id="{FE099BD4-EC71-4208-8A6D-09A8BCF5E0B4}"/>
              </a:ext>
            </a:extLst>
          </p:cNvPr>
          <p:cNvPicPr>
            <a:picLocks noChangeAspect="1"/>
          </p:cNvPicPr>
          <p:nvPr/>
        </p:nvPicPr>
        <p:blipFill>
          <a:blip r:embed="rId6"/>
          <a:stretch>
            <a:fillRect/>
          </a:stretch>
        </p:blipFill>
        <p:spPr>
          <a:xfrm>
            <a:off x="2927648" y="2564904"/>
            <a:ext cx="7362825" cy="3952875"/>
          </a:xfrm>
          <a:prstGeom prst="rect">
            <a:avLst/>
          </a:prstGeom>
        </p:spPr>
      </p:pic>
    </p:spTree>
    <p:extLst>
      <p:ext uri="{BB962C8B-B14F-4D97-AF65-F5344CB8AC3E}">
        <p14:creationId xmlns:p14="http://schemas.microsoft.com/office/powerpoint/2010/main" val="339174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9" name="Kép 8">
            <a:extLst>
              <a:ext uri="{FF2B5EF4-FFF2-40B4-BE49-F238E27FC236}">
                <a16:creationId xmlns:a16="http://schemas.microsoft.com/office/drawing/2014/main" id="{8CC7FE10-2F10-49C1-8D0B-EDD51BCF82DE}"/>
              </a:ext>
            </a:extLst>
          </p:cNvPr>
          <p:cNvPicPr>
            <a:picLocks noChangeAspect="1"/>
          </p:cNvPicPr>
          <p:nvPr/>
        </p:nvPicPr>
        <p:blipFill>
          <a:blip r:embed="rId4"/>
          <a:stretch>
            <a:fillRect/>
          </a:stretch>
        </p:blipFill>
        <p:spPr>
          <a:xfrm>
            <a:off x="2198785" y="6139551"/>
            <a:ext cx="7915275" cy="561975"/>
          </a:xfrm>
          <a:prstGeom prst="rect">
            <a:avLst/>
          </a:prstGeom>
        </p:spPr>
      </p:pic>
      <p:pic>
        <p:nvPicPr>
          <p:cNvPr id="3" name="Kép 2">
            <a:extLst>
              <a:ext uri="{FF2B5EF4-FFF2-40B4-BE49-F238E27FC236}">
                <a16:creationId xmlns:a16="http://schemas.microsoft.com/office/drawing/2014/main" id="{EE4EDA52-3EBA-4160-A9AF-AF5580259D03}"/>
              </a:ext>
            </a:extLst>
          </p:cNvPr>
          <p:cNvPicPr>
            <a:picLocks noChangeAspect="1"/>
          </p:cNvPicPr>
          <p:nvPr/>
        </p:nvPicPr>
        <p:blipFill>
          <a:blip r:embed="rId5"/>
          <a:stretch>
            <a:fillRect/>
          </a:stretch>
        </p:blipFill>
        <p:spPr>
          <a:xfrm>
            <a:off x="2176460" y="1447271"/>
            <a:ext cx="8281296" cy="1117633"/>
          </a:xfrm>
          <a:prstGeom prst="rect">
            <a:avLst/>
          </a:prstGeom>
        </p:spPr>
      </p:pic>
      <p:pic>
        <p:nvPicPr>
          <p:cNvPr id="11" name="Kép 10">
            <a:extLst>
              <a:ext uri="{FF2B5EF4-FFF2-40B4-BE49-F238E27FC236}">
                <a16:creationId xmlns:a16="http://schemas.microsoft.com/office/drawing/2014/main" id="{747BD13A-D629-4CA8-ACAE-976AA72758F6}"/>
              </a:ext>
            </a:extLst>
          </p:cNvPr>
          <p:cNvPicPr>
            <a:picLocks noChangeAspect="1"/>
          </p:cNvPicPr>
          <p:nvPr/>
        </p:nvPicPr>
        <p:blipFill>
          <a:blip r:embed="rId6"/>
          <a:stretch>
            <a:fillRect/>
          </a:stretch>
        </p:blipFill>
        <p:spPr>
          <a:xfrm>
            <a:off x="1199456" y="866504"/>
            <a:ext cx="9258300" cy="561975"/>
          </a:xfrm>
          <a:prstGeom prst="rect">
            <a:avLst/>
          </a:prstGeom>
        </p:spPr>
      </p:pic>
      <p:pic>
        <p:nvPicPr>
          <p:cNvPr id="5" name="Kép 4">
            <a:extLst>
              <a:ext uri="{FF2B5EF4-FFF2-40B4-BE49-F238E27FC236}">
                <a16:creationId xmlns:a16="http://schemas.microsoft.com/office/drawing/2014/main" id="{0081ED5F-57A0-478F-8AC3-69011AED6F1A}"/>
              </a:ext>
            </a:extLst>
          </p:cNvPr>
          <p:cNvPicPr>
            <a:picLocks noChangeAspect="1"/>
          </p:cNvPicPr>
          <p:nvPr/>
        </p:nvPicPr>
        <p:blipFill>
          <a:blip r:embed="rId7"/>
          <a:stretch>
            <a:fillRect/>
          </a:stretch>
        </p:blipFill>
        <p:spPr>
          <a:xfrm>
            <a:off x="2927649" y="2564904"/>
            <a:ext cx="7186412" cy="3574647"/>
          </a:xfrm>
          <a:prstGeom prst="rect">
            <a:avLst/>
          </a:prstGeom>
        </p:spPr>
      </p:pic>
    </p:spTree>
    <p:extLst>
      <p:ext uri="{BB962C8B-B14F-4D97-AF65-F5344CB8AC3E}">
        <p14:creationId xmlns:p14="http://schemas.microsoft.com/office/powerpoint/2010/main" val="383729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5" name="Szövegdoboz 4">
            <a:extLst>
              <a:ext uri="{FF2B5EF4-FFF2-40B4-BE49-F238E27FC236}">
                <a16:creationId xmlns:a16="http://schemas.microsoft.com/office/drawing/2014/main" id="{AD41915C-9FF6-430E-A75C-2A79F3D0B02B}"/>
              </a:ext>
            </a:extLst>
          </p:cNvPr>
          <p:cNvSpPr txBox="1"/>
          <p:nvPr/>
        </p:nvSpPr>
        <p:spPr>
          <a:xfrm>
            <a:off x="4141307" y="1551282"/>
            <a:ext cx="4012637" cy="523220"/>
          </a:xfrm>
          <a:prstGeom prst="rect">
            <a:avLst/>
          </a:prstGeom>
          <a:noFill/>
        </p:spPr>
        <p:txBody>
          <a:bodyPr wrap="none" rtlCol="0">
            <a:spAutoFit/>
          </a:bodyPr>
          <a:lstStyle/>
          <a:p>
            <a:r>
              <a:rPr lang="hu-HU" sz="2800" b="1" dirty="0"/>
              <a:t>BELSŐ INTERFÉSZEK</a:t>
            </a:r>
          </a:p>
        </p:txBody>
      </p:sp>
      <p:sp>
        <p:nvSpPr>
          <p:cNvPr id="8" name="Szövegdoboz 7">
            <a:extLst>
              <a:ext uri="{FF2B5EF4-FFF2-40B4-BE49-F238E27FC236}">
                <a16:creationId xmlns:a16="http://schemas.microsoft.com/office/drawing/2014/main" id="{1EDBB888-95B1-4F30-A93C-CFB3A28C27E2}"/>
              </a:ext>
            </a:extLst>
          </p:cNvPr>
          <p:cNvSpPr txBox="1"/>
          <p:nvPr/>
        </p:nvSpPr>
        <p:spPr>
          <a:xfrm>
            <a:off x="0" y="858330"/>
            <a:ext cx="6735690" cy="523220"/>
          </a:xfrm>
          <a:prstGeom prst="rect">
            <a:avLst/>
          </a:prstGeom>
          <a:noFill/>
        </p:spPr>
        <p:txBody>
          <a:bodyPr wrap="none" rtlCol="0">
            <a:spAutoFit/>
          </a:bodyPr>
          <a:lstStyle/>
          <a:p>
            <a:r>
              <a:rPr lang="hu-HU" sz="2800" b="1" dirty="0"/>
              <a:t>KOCKÁZATBECSLÉS TÁMOGATÁSA</a:t>
            </a:r>
          </a:p>
        </p:txBody>
      </p:sp>
      <p:sp>
        <p:nvSpPr>
          <p:cNvPr id="2" name="Szövegdoboz 1">
            <a:extLst>
              <a:ext uri="{FF2B5EF4-FFF2-40B4-BE49-F238E27FC236}">
                <a16:creationId xmlns:a16="http://schemas.microsoft.com/office/drawing/2014/main" id="{9E925410-0141-465A-ABAF-2600A08BB462}"/>
              </a:ext>
            </a:extLst>
          </p:cNvPr>
          <p:cNvSpPr txBox="1"/>
          <p:nvPr/>
        </p:nvSpPr>
        <p:spPr>
          <a:xfrm>
            <a:off x="844924" y="2303281"/>
            <a:ext cx="4596130" cy="2031325"/>
          </a:xfrm>
          <a:prstGeom prst="rect">
            <a:avLst/>
          </a:prstGeom>
          <a:noFill/>
        </p:spPr>
        <p:txBody>
          <a:bodyPr wrap="none" rtlCol="0">
            <a:spAutoFit/>
          </a:bodyPr>
          <a:lstStyle/>
          <a:p>
            <a:r>
              <a:rPr lang="hu-HU" b="1" dirty="0"/>
              <a:t>Paraméterezés, állandó dokumentumok,</a:t>
            </a:r>
          </a:p>
          <a:p>
            <a:r>
              <a:rPr lang="hu-HU" b="1" dirty="0"/>
              <a:t>AuditBeszámoló</a:t>
            </a:r>
          </a:p>
          <a:p>
            <a:endParaRPr lang="hu-HU" b="1" dirty="0"/>
          </a:p>
          <a:p>
            <a:r>
              <a:rPr lang="hu-HU" dirty="0"/>
              <a:t>Adatbázis</a:t>
            </a:r>
          </a:p>
          <a:p>
            <a:r>
              <a:rPr lang="hu-HU" dirty="0"/>
              <a:t>Adatbázis + dokumentumok</a:t>
            </a:r>
          </a:p>
          <a:p>
            <a:r>
              <a:rPr lang="hu-HU" dirty="0"/>
              <a:t>Beszámoló</a:t>
            </a:r>
          </a:p>
          <a:p>
            <a:r>
              <a:rPr lang="hu-HU" dirty="0"/>
              <a:t>Beszámoló + dokumentumok</a:t>
            </a:r>
          </a:p>
        </p:txBody>
      </p:sp>
      <p:sp>
        <p:nvSpPr>
          <p:cNvPr id="3" name="Szövegdoboz 2">
            <a:extLst>
              <a:ext uri="{FF2B5EF4-FFF2-40B4-BE49-F238E27FC236}">
                <a16:creationId xmlns:a16="http://schemas.microsoft.com/office/drawing/2014/main" id="{4E7BFC4C-4D05-48F2-A3D9-ADB342DF0E86}"/>
              </a:ext>
            </a:extLst>
          </p:cNvPr>
          <p:cNvSpPr txBox="1"/>
          <p:nvPr/>
        </p:nvSpPr>
        <p:spPr>
          <a:xfrm>
            <a:off x="6672064" y="2239177"/>
            <a:ext cx="5400600" cy="4616648"/>
          </a:xfrm>
          <a:prstGeom prst="rect">
            <a:avLst/>
          </a:prstGeom>
          <a:noFill/>
        </p:spPr>
        <p:txBody>
          <a:bodyPr wrap="square" rtlCol="0">
            <a:spAutoFit/>
          </a:bodyPr>
          <a:lstStyle/>
          <a:p>
            <a:r>
              <a:rPr lang="hu-HU" b="1" dirty="0"/>
              <a:t>Kockázatbecslés XML</a:t>
            </a:r>
          </a:p>
          <a:p>
            <a:endParaRPr lang="hu-HU" b="1" dirty="0"/>
          </a:p>
          <a:p>
            <a:pPr marL="285750" indent="-285750">
              <a:buFontTx/>
              <a:buChar char="-"/>
            </a:pPr>
            <a:r>
              <a:rPr lang="hu-HU" dirty="0"/>
              <a:t>Megbízás jellemzői</a:t>
            </a:r>
          </a:p>
          <a:p>
            <a:pPr marL="285750" indent="-285750">
              <a:buFontTx/>
              <a:buChar char="-"/>
            </a:pPr>
            <a:r>
              <a:rPr lang="hu-HU" dirty="0"/>
              <a:t>Kockázatok felmérése</a:t>
            </a:r>
          </a:p>
          <a:p>
            <a:pPr marL="285750" indent="-285750">
              <a:buFontTx/>
              <a:buChar char="-"/>
            </a:pPr>
            <a:r>
              <a:rPr lang="hu-HU" dirty="0"/>
              <a:t>Lényegesség</a:t>
            </a:r>
          </a:p>
          <a:p>
            <a:pPr marL="285750" indent="-285750">
              <a:buFontTx/>
              <a:buChar char="-"/>
            </a:pPr>
            <a:r>
              <a:rPr lang="hu-HU" dirty="0"/>
              <a:t>Erőforrások</a:t>
            </a:r>
          </a:p>
          <a:p>
            <a:pPr marL="285750" indent="-285750">
              <a:buFontTx/>
              <a:buChar char="-"/>
            </a:pPr>
            <a:r>
              <a:rPr lang="hu-HU" dirty="0"/>
              <a:t>Kockázatok forrása és következménye</a:t>
            </a:r>
          </a:p>
          <a:p>
            <a:pPr marL="285750" indent="-285750">
              <a:buFontTx/>
              <a:buChar char="-"/>
            </a:pPr>
            <a:r>
              <a:rPr lang="hu-HU" dirty="0"/>
              <a:t>Eredendő/Kontroll/LHÁ kockázat becslése</a:t>
            </a:r>
          </a:p>
          <a:p>
            <a:pPr marL="285750" indent="-285750">
              <a:buFontTx/>
              <a:buChar char="-"/>
            </a:pPr>
            <a:r>
              <a:rPr lang="hu-HU" dirty="0"/>
              <a:t>Állításokra vonatkoztatás</a:t>
            </a:r>
          </a:p>
          <a:p>
            <a:pPr marL="285750" indent="-285750">
              <a:buFontTx/>
              <a:buChar char="-"/>
            </a:pPr>
            <a:r>
              <a:rPr lang="hu-HU" dirty="0"/>
              <a:t>Kockázati mátrix</a:t>
            </a:r>
          </a:p>
          <a:p>
            <a:pPr marL="742950" lvl="1" indent="-285750">
              <a:buFontTx/>
              <a:buChar char="-"/>
            </a:pPr>
            <a:r>
              <a:rPr lang="hu-HU" dirty="0"/>
              <a:t>Kockázatra adott válaszok</a:t>
            </a:r>
          </a:p>
          <a:p>
            <a:pPr marL="285750" indent="-285750">
              <a:buFontTx/>
              <a:buChar char="-"/>
            </a:pPr>
            <a:r>
              <a:rPr lang="hu-HU" dirty="0"/>
              <a:t>Kontroll </a:t>
            </a:r>
          </a:p>
          <a:p>
            <a:pPr marL="742950" lvl="1" indent="-285750">
              <a:buFontTx/>
              <a:buChar char="-"/>
            </a:pPr>
            <a:r>
              <a:rPr lang="hu-HU" dirty="0"/>
              <a:t>Komponensek</a:t>
            </a:r>
          </a:p>
          <a:p>
            <a:pPr marL="285750" indent="-285750">
              <a:buFontTx/>
              <a:buChar char="-"/>
            </a:pPr>
            <a:r>
              <a:rPr lang="hu-HU" dirty="0"/>
              <a:t>Kontrolltevékenységek</a:t>
            </a:r>
          </a:p>
          <a:p>
            <a:pPr marL="742950" lvl="1" indent="-285750">
              <a:buFontTx/>
              <a:buChar char="-"/>
            </a:pPr>
            <a:r>
              <a:rPr lang="hu-HU" sz="1200" dirty="0"/>
              <a:t>Amortizált eszközök, Készletek, Vevők, árbevétel, Szállítók, Pénzeszközök, Munkabérek, Zárási folyamat</a:t>
            </a:r>
          </a:p>
          <a:p>
            <a:pPr marL="742950" lvl="1" indent="-285750">
              <a:buFontTx/>
              <a:buChar char="-"/>
            </a:pPr>
            <a:endParaRPr lang="hu-HU" dirty="0"/>
          </a:p>
        </p:txBody>
      </p:sp>
      <p:sp>
        <p:nvSpPr>
          <p:cNvPr id="18" name="Robbanás: 8 ágú 17">
            <a:extLst>
              <a:ext uri="{FF2B5EF4-FFF2-40B4-BE49-F238E27FC236}">
                <a16:creationId xmlns:a16="http://schemas.microsoft.com/office/drawing/2014/main" id="{2875071D-32FA-497D-815E-A9C6361594AB}"/>
              </a:ext>
            </a:extLst>
          </p:cNvPr>
          <p:cNvSpPr/>
          <p:nvPr/>
        </p:nvSpPr>
        <p:spPr>
          <a:xfrm>
            <a:off x="2174590" y="415866"/>
            <a:ext cx="7200800" cy="6315093"/>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NINCS JELENTŐS VÁLTOZÁS!</a:t>
            </a:r>
          </a:p>
        </p:txBody>
      </p:sp>
    </p:spTree>
    <p:extLst>
      <p:ext uri="{BB962C8B-B14F-4D97-AF65-F5344CB8AC3E}">
        <p14:creationId xmlns:p14="http://schemas.microsoft.com/office/powerpoint/2010/main" val="289335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5" name="Szövegdoboz 4">
            <a:extLst>
              <a:ext uri="{FF2B5EF4-FFF2-40B4-BE49-F238E27FC236}">
                <a16:creationId xmlns:a16="http://schemas.microsoft.com/office/drawing/2014/main" id="{AD41915C-9FF6-430E-A75C-2A79F3D0B02B}"/>
              </a:ext>
            </a:extLst>
          </p:cNvPr>
          <p:cNvSpPr txBox="1"/>
          <p:nvPr/>
        </p:nvSpPr>
        <p:spPr>
          <a:xfrm>
            <a:off x="5006600" y="1617440"/>
            <a:ext cx="2178802" cy="523220"/>
          </a:xfrm>
          <a:prstGeom prst="rect">
            <a:avLst/>
          </a:prstGeom>
          <a:noFill/>
        </p:spPr>
        <p:txBody>
          <a:bodyPr wrap="none" rtlCol="0">
            <a:spAutoFit/>
          </a:bodyPr>
          <a:lstStyle/>
          <a:p>
            <a:r>
              <a:rPr lang="hu-HU" sz="2800" b="1" dirty="0"/>
              <a:t>ESZKÖZÖK</a:t>
            </a:r>
          </a:p>
        </p:txBody>
      </p:sp>
      <p:pic>
        <p:nvPicPr>
          <p:cNvPr id="10" name="Kép 9">
            <a:extLst>
              <a:ext uri="{FF2B5EF4-FFF2-40B4-BE49-F238E27FC236}">
                <a16:creationId xmlns:a16="http://schemas.microsoft.com/office/drawing/2014/main" id="{7A41992F-1BF4-4CAF-9270-4ED08F4067E5}"/>
              </a:ext>
            </a:extLst>
          </p:cNvPr>
          <p:cNvPicPr>
            <a:picLocks noChangeAspect="1"/>
          </p:cNvPicPr>
          <p:nvPr/>
        </p:nvPicPr>
        <p:blipFill>
          <a:blip r:embed="rId4"/>
          <a:stretch>
            <a:fillRect/>
          </a:stretch>
        </p:blipFill>
        <p:spPr>
          <a:xfrm>
            <a:off x="390525" y="2319337"/>
            <a:ext cx="11410950" cy="2219325"/>
          </a:xfrm>
          <a:prstGeom prst="rect">
            <a:avLst/>
          </a:prstGeom>
        </p:spPr>
      </p:pic>
      <p:sp>
        <p:nvSpPr>
          <p:cNvPr id="18" name="Robbanás: 8 ágú 17">
            <a:extLst>
              <a:ext uri="{FF2B5EF4-FFF2-40B4-BE49-F238E27FC236}">
                <a16:creationId xmlns:a16="http://schemas.microsoft.com/office/drawing/2014/main" id="{2875071D-32FA-497D-815E-A9C6361594AB}"/>
              </a:ext>
            </a:extLst>
          </p:cNvPr>
          <p:cNvSpPr/>
          <p:nvPr/>
        </p:nvSpPr>
        <p:spPr>
          <a:xfrm>
            <a:off x="2977193" y="867253"/>
            <a:ext cx="5834854" cy="5746421"/>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NINCS VÁLTOZÁS!</a:t>
            </a:r>
          </a:p>
        </p:txBody>
      </p:sp>
      <p:sp>
        <p:nvSpPr>
          <p:cNvPr id="8" name="Szövegdoboz 7">
            <a:extLst>
              <a:ext uri="{FF2B5EF4-FFF2-40B4-BE49-F238E27FC236}">
                <a16:creationId xmlns:a16="http://schemas.microsoft.com/office/drawing/2014/main" id="{1EDBB888-95B1-4F30-A93C-CFB3A28C27E2}"/>
              </a:ext>
            </a:extLst>
          </p:cNvPr>
          <p:cNvSpPr txBox="1"/>
          <p:nvPr/>
        </p:nvSpPr>
        <p:spPr>
          <a:xfrm>
            <a:off x="0" y="858330"/>
            <a:ext cx="5954387" cy="523220"/>
          </a:xfrm>
          <a:prstGeom prst="rect">
            <a:avLst/>
          </a:prstGeom>
          <a:noFill/>
        </p:spPr>
        <p:txBody>
          <a:bodyPr wrap="none" rtlCol="0">
            <a:spAutoFit/>
          </a:bodyPr>
          <a:lstStyle/>
          <a:p>
            <a:r>
              <a:rPr lang="hu-HU" sz="2800" b="1" dirty="0"/>
              <a:t>TERVEZÉS, KOCKÁZATBECSLÉS</a:t>
            </a:r>
          </a:p>
        </p:txBody>
      </p:sp>
    </p:spTree>
    <p:extLst>
      <p:ext uri="{BB962C8B-B14F-4D97-AF65-F5344CB8AC3E}">
        <p14:creationId xmlns:p14="http://schemas.microsoft.com/office/powerpoint/2010/main" val="27554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5" name="Szövegdoboz 4">
            <a:extLst>
              <a:ext uri="{FF2B5EF4-FFF2-40B4-BE49-F238E27FC236}">
                <a16:creationId xmlns:a16="http://schemas.microsoft.com/office/drawing/2014/main" id="{AD41915C-9FF6-430E-A75C-2A79F3D0B02B}"/>
              </a:ext>
            </a:extLst>
          </p:cNvPr>
          <p:cNvSpPr txBox="1"/>
          <p:nvPr/>
        </p:nvSpPr>
        <p:spPr>
          <a:xfrm>
            <a:off x="3681715" y="951109"/>
            <a:ext cx="4828566" cy="523220"/>
          </a:xfrm>
          <a:prstGeom prst="rect">
            <a:avLst/>
          </a:prstGeom>
          <a:noFill/>
        </p:spPr>
        <p:txBody>
          <a:bodyPr wrap="none" rtlCol="0">
            <a:spAutoFit/>
          </a:bodyPr>
          <a:lstStyle/>
          <a:p>
            <a:r>
              <a:rPr lang="hu-HU" sz="2800" b="1" dirty="0"/>
              <a:t>LÉNYEGESSÉG SZÁMÍTÁS</a:t>
            </a:r>
          </a:p>
        </p:txBody>
      </p:sp>
      <p:pic>
        <p:nvPicPr>
          <p:cNvPr id="2" name="Kép 1">
            <a:extLst>
              <a:ext uri="{FF2B5EF4-FFF2-40B4-BE49-F238E27FC236}">
                <a16:creationId xmlns:a16="http://schemas.microsoft.com/office/drawing/2014/main" id="{2281A014-A75F-4EEE-BC8F-8E39B8D7D45B}"/>
              </a:ext>
            </a:extLst>
          </p:cNvPr>
          <p:cNvPicPr>
            <a:picLocks noChangeAspect="1"/>
          </p:cNvPicPr>
          <p:nvPr/>
        </p:nvPicPr>
        <p:blipFill>
          <a:blip r:embed="rId4"/>
          <a:stretch>
            <a:fillRect/>
          </a:stretch>
        </p:blipFill>
        <p:spPr>
          <a:xfrm>
            <a:off x="1271464" y="1627054"/>
            <a:ext cx="8872093" cy="5230945"/>
          </a:xfrm>
          <a:prstGeom prst="rect">
            <a:avLst/>
          </a:prstGeom>
        </p:spPr>
      </p:pic>
      <p:sp>
        <p:nvSpPr>
          <p:cNvPr id="12" name="Robbanás: 8 ágú 11">
            <a:extLst>
              <a:ext uri="{FF2B5EF4-FFF2-40B4-BE49-F238E27FC236}">
                <a16:creationId xmlns:a16="http://schemas.microsoft.com/office/drawing/2014/main" id="{5B3CE62F-F616-4CB4-90EC-70205E6EB052}"/>
              </a:ext>
            </a:extLst>
          </p:cNvPr>
          <p:cNvSpPr/>
          <p:nvPr/>
        </p:nvSpPr>
        <p:spPr>
          <a:xfrm>
            <a:off x="2999656" y="1573138"/>
            <a:ext cx="5651512" cy="5146620"/>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NINCS VÁLTOZÁS!</a:t>
            </a:r>
          </a:p>
        </p:txBody>
      </p:sp>
    </p:spTree>
    <p:extLst>
      <p:ext uri="{BB962C8B-B14F-4D97-AF65-F5344CB8AC3E}">
        <p14:creationId xmlns:p14="http://schemas.microsoft.com/office/powerpoint/2010/main" val="23766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11" name="Szövegdoboz 10">
            <a:extLst>
              <a:ext uri="{FF2B5EF4-FFF2-40B4-BE49-F238E27FC236}">
                <a16:creationId xmlns:a16="http://schemas.microsoft.com/office/drawing/2014/main" id="{F883FECD-A358-464B-8291-92845C543847}"/>
              </a:ext>
            </a:extLst>
          </p:cNvPr>
          <p:cNvSpPr txBox="1"/>
          <p:nvPr/>
        </p:nvSpPr>
        <p:spPr>
          <a:xfrm>
            <a:off x="5292716" y="896635"/>
            <a:ext cx="2087816" cy="523220"/>
          </a:xfrm>
          <a:prstGeom prst="rect">
            <a:avLst/>
          </a:prstGeom>
          <a:noFill/>
        </p:spPr>
        <p:txBody>
          <a:bodyPr wrap="none" rtlCol="0">
            <a:spAutoFit/>
          </a:bodyPr>
          <a:lstStyle/>
          <a:p>
            <a:r>
              <a:rPr lang="hu-HU" sz="2800" b="1" dirty="0"/>
              <a:t>FOLYAMAT</a:t>
            </a:r>
          </a:p>
        </p:txBody>
      </p:sp>
      <p:pic>
        <p:nvPicPr>
          <p:cNvPr id="4" name="Kép 3">
            <a:extLst>
              <a:ext uri="{FF2B5EF4-FFF2-40B4-BE49-F238E27FC236}">
                <a16:creationId xmlns:a16="http://schemas.microsoft.com/office/drawing/2014/main" id="{D9F8AE50-09B8-4A02-AECF-B5B96D4066CF}"/>
              </a:ext>
            </a:extLst>
          </p:cNvPr>
          <p:cNvPicPr>
            <a:picLocks noChangeAspect="1"/>
          </p:cNvPicPr>
          <p:nvPr/>
        </p:nvPicPr>
        <p:blipFill>
          <a:blip r:embed="rId4"/>
          <a:stretch>
            <a:fillRect/>
          </a:stretch>
        </p:blipFill>
        <p:spPr>
          <a:xfrm>
            <a:off x="1775520" y="1484784"/>
            <a:ext cx="8832304" cy="1566218"/>
          </a:xfrm>
          <a:prstGeom prst="rect">
            <a:avLst/>
          </a:prstGeom>
        </p:spPr>
      </p:pic>
      <p:pic>
        <p:nvPicPr>
          <p:cNvPr id="5" name="Kép 4">
            <a:extLst>
              <a:ext uri="{FF2B5EF4-FFF2-40B4-BE49-F238E27FC236}">
                <a16:creationId xmlns:a16="http://schemas.microsoft.com/office/drawing/2014/main" id="{D3CA20ED-FEFC-4B2C-9496-8EE85FC15FAF}"/>
              </a:ext>
            </a:extLst>
          </p:cNvPr>
          <p:cNvPicPr>
            <a:picLocks noChangeAspect="1"/>
          </p:cNvPicPr>
          <p:nvPr/>
        </p:nvPicPr>
        <p:blipFill>
          <a:blip r:embed="rId5"/>
          <a:stretch>
            <a:fillRect/>
          </a:stretch>
        </p:blipFill>
        <p:spPr>
          <a:xfrm>
            <a:off x="1775520" y="3040205"/>
            <a:ext cx="8832304" cy="1566218"/>
          </a:xfrm>
          <a:prstGeom prst="rect">
            <a:avLst/>
          </a:prstGeom>
        </p:spPr>
      </p:pic>
      <p:pic>
        <p:nvPicPr>
          <p:cNvPr id="6" name="Kép 5">
            <a:extLst>
              <a:ext uri="{FF2B5EF4-FFF2-40B4-BE49-F238E27FC236}">
                <a16:creationId xmlns:a16="http://schemas.microsoft.com/office/drawing/2014/main" id="{8A34E441-7E38-4909-AF0B-A1FB6968BE32}"/>
              </a:ext>
            </a:extLst>
          </p:cNvPr>
          <p:cNvPicPr>
            <a:picLocks noChangeAspect="1"/>
          </p:cNvPicPr>
          <p:nvPr/>
        </p:nvPicPr>
        <p:blipFill>
          <a:blip r:embed="rId6"/>
          <a:stretch>
            <a:fillRect/>
          </a:stretch>
        </p:blipFill>
        <p:spPr>
          <a:xfrm>
            <a:off x="1775520" y="4606423"/>
            <a:ext cx="8832304" cy="2005044"/>
          </a:xfrm>
          <a:prstGeom prst="rect">
            <a:avLst/>
          </a:prstGeom>
        </p:spPr>
      </p:pic>
      <p:sp>
        <p:nvSpPr>
          <p:cNvPr id="8" name="Nyíl: jobbra mutató 7">
            <a:extLst>
              <a:ext uri="{FF2B5EF4-FFF2-40B4-BE49-F238E27FC236}">
                <a16:creationId xmlns:a16="http://schemas.microsoft.com/office/drawing/2014/main" id="{61CF8864-3E97-4AF9-8B34-92FEC1868D0C}"/>
              </a:ext>
            </a:extLst>
          </p:cNvPr>
          <p:cNvSpPr/>
          <p:nvPr/>
        </p:nvSpPr>
        <p:spPr>
          <a:xfrm>
            <a:off x="2679696" y="5132211"/>
            <a:ext cx="7313859" cy="1341135"/>
          </a:xfrm>
          <a:prstGeom prst="rightArrow">
            <a:avLst/>
          </a:prstGeom>
          <a:solidFill>
            <a:schemeClr val="accent1">
              <a:alpha val="0"/>
            </a:schemeClr>
          </a:solid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Nyíl: jobbra mutató 6">
            <a:extLst>
              <a:ext uri="{FF2B5EF4-FFF2-40B4-BE49-F238E27FC236}">
                <a16:creationId xmlns:a16="http://schemas.microsoft.com/office/drawing/2014/main" id="{EC028086-B1C0-47EC-8343-6A09FC5E65A8}"/>
              </a:ext>
            </a:extLst>
          </p:cNvPr>
          <p:cNvSpPr/>
          <p:nvPr/>
        </p:nvSpPr>
        <p:spPr>
          <a:xfrm>
            <a:off x="2679695" y="3249017"/>
            <a:ext cx="7313859" cy="1341135"/>
          </a:xfrm>
          <a:prstGeom prst="rightArrow">
            <a:avLst/>
          </a:prstGeom>
          <a:solidFill>
            <a:schemeClr val="accent1">
              <a:alpha val="0"/>
            </a:schemeClr>
          </a:solid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Nyíl: jobbra mutató 2">
            <a:extLst>
              <a:ext uri="{FF2B5EF4-FFF2-40B4-BE49-F238E27FC236}">
                <a16:creationId xmlns:a16="http://schemas.microsoft.com/office/drawing/2014/main" id="{9A179318-75CF-42BD-8C63-2C90AA7249F9}"/>
              </a:ext>
            </a:extLst>
          </p:cNvPr>
          <p:cNvSpPr/>
          <p:nvPr/>
        </p:nvSpPr>
        <p:spPr>
          <a:xfrm>
            <a:off x="2679695" y="1614642"/>
            <a:ext cx="7313859" cy="1341135"/>
          </a:xfrm>
          <a:prstGeom prst="rightArrow">
            <a:avLst/>
          </a:prstGeom>
          <a:solidFill>
            <a:schemeClr val="accent1">
              <a:alpha val="0"/>
            </a:schemeClr>
          </a:solid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Robbanás: 8 ágú 9">
            <a:extLst>
              <a:ext uri="{FF2B5EF4-FFF2-40B4-BE49-F238E27FC236}">
                <a16:creationId xmlns:a16="http://schemas.microsoft.com/office/drawing/2014/main" id="{B595C1D0-92CC-4DE8-B2AF-FD2D34E6CD7C}"/>
              </a:ext>
            </a:extLst>
          </p:cNvPr>
          <p:cNvSpPr/>
          <p:nvPr/>
        </p:nvSpPr>
        <p:spPr>
          <a:xfrm>
            <a:off x="3559032" y="1244620"/>
            <a:ext cx="5633312" cy="5500478"/>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NINCS JELENTŐS VÁLTOZÁS!</a:t>
            </a:r>
          </a:p>
        </p:txBody>
      </p:sp>
      <p:sp>
        <p:nvSpPr>
          <p:cNvPr id="2" name="Összeadás jele 1">
            <a:extLst>
              <a:ext uri="{FF2B5EF4-FFF2-40B4-BE49-F238E27FC236}">
                <a16:creationId xmlns:a16="http://schemas.microsoft.com/office/drawing/2014/main" id="{C3D3F244-DC5F-4532-87BD-E16E271DB369}"/>
              </a:ext>
            </a:extLst>
          </p:cNvPr>
          <p:cNvSpPr/>
          <p:nvPr/>
        </p:nvSpPr>
        <p:spPr>
          <a:xfrm>
            <a:off x="10397033" y="5412996"/>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a:extLst>
              <a:ext uri="{FF2B5EF4-FFF2-40B4-BE49-F238E27FC236}">
                <a16:creationId xmlns:a16="http://schemas.microsoft.com/office/drawing/2014/main" id="{38AD88EC-9BB4-43C5-9517-0EDD01196ED6}"/>
              </a:ext>
            </a:extLst>
          </p:cNvPr>
          <p:cNvSpPr txBox="1"/>
          <p:nvPr/>
        </p:nvSpPr>
        <p:spPr>
          <a:xfrm>
            <a:off x="1148237" y="1713698"/>
            <a:ext cx="825867" cy="1015663"/>
          </a:xfrm>
          <a:prstGeom prst="rect">
            <a:avLst/>
          </a:prstGeom>
          <a:noFill/>
        </p:spPr>
        <p:txBody>
          <a:bodyPr wrap="none" rtlCol="0">
            <a:spAutoFit/>
          </a:bodyPr>
          <a:lstStyle/>
          <a:p>
            <a:r>
              <a:rPr lang="hu-HU" sz="6000" b="1" dirty="0"/>
              <a:t>1.</a:t>
            </a:r>
          </a:p>
        </p:txBody>
      </p:sp>
      <p:sp>
        <p:nvSpPr>
          <p:cNvPr id="15" name="Összeadás jele 14">
            <a:extLst>
              <a:ext uri="{FF2B5EF4-FFF2-40B4-BE49-F238E27FC236}">
                <a16:creationId xmlns:a16="http://schemas.microsoft.com/office/drawing/2014/main" id="{4643AE4E-BE26-4041-A98B-A648B374D23B}"/>
              </a:ext>
            </a:extLst>
          </p:cNvPr>
          <p:cNvSpPr/>
          <p:nvPr/>
        </p:nvSpPr>
        <p:spPr>
          <a:xfrm>
            <a:off x="374684" y="1825485"/>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a:extLst>
              <a:ext uri="{FF2B5EF4-FFF2-40B4-BE49-F238E27FC236}">
                <a16:creationId xmlns:a16="http://schemas.microsoft.com/office/drawing/2014/main" id="{C95DB5BD-A35E-405A-9E8C-C660CC5473C1}"/>
              </a:ext>
            </a:extLst>
          </p:cNvPr>
          <p:cNvSpPr txBox="1"/>
          <p:nvPr/>
        </p:nvSpPr>
        <p:spPr>
          <a:xfrm>
            <a:off x="11248463" y="5301208"/>
            <a:ext cx="825867" cy="1015663"/>
          </a:xfrm>
          <a:prstGeom prst="rect">
            <a:avLst/>
          </a:prstGeom>
          <a:noFill/>
        </p:spPr>
        <p:txBody>
          <a:bodyPr wrap="none" rtlCol="0">
            <a:spAutoFit/>
          </a:bodyPr>
          <a:lstStyle/>
          <a:p>
            <a:r>
              <a:rPr lang="hu-HU" sz="6000" b="1" dirty="0"/>
              <a:t>2.</a:t>
            </a:r>
          </a:p>
        </p:txBody>
      </p:sp>
      <p:sp>
        <p:nvSpPr>
          <p:cNvPr id="12" name="Szövegdoboz 11">
            <a:extLst>
              <a:ext uri="{FF2B5EF4-FFF2-40B4-BE49-F238E27FC236}">
                <a16:creationId xmlns:a16="http://schemas.microsoft.com/office/drawing/2014/main" id="{6EA71B89-6E91-494A-9A3D-CF3AD26B914E}"/>
              </a:ext>
            </a:extLst>
          </p:cNvPr>
          <p:cNvSpPr txBox="1"/>
          <p:nvPr/>
        </p:nvSpPr>
        <p:spPr>
          <a:xfrm>
            <a:off x="231103" y="2670873"/>
            <a:ext cx="1582484" cy="369332"/>
          </a:xfrm>
          <a:prstGeom prst="rect">
            <a:avLst/>
          </a:prstGeom>
          <a:noFill/>
        </p:spPr>
        <p:txBody>
          <a:bodyPr wrap="none" rtlCol="0">
            <a:spAutoFit/>
          </a:bodyPr>
          <a:lstStyle/>
          <a:p>
            <a:r>
              <a:rPr lang="hu-HU" b="1" dirty="0"/>
              <a:t>LÉNYEGES?</a:t>
            </a:r>
          </a:p>
        </p:txBody>
      </p:sp>
      <p:sp>
        <p:nvSpPr>
          <p:cNvPr id="18" name="Szövegdoboz 17">
            <a:extLst>
              <a:ext uri="{FF2B5EF4-FFF2-40B4-BE49-F238E27FC236}">
                <a16:creationId xmlns:a16="http://schemas.microsoft.com/office/drawing/2014/main" id="{8B0BC0DB-5CAB-47AC-B81A-811CF3DD22FC}"/>
              </a:ext>
            </a:extLst>
          </p:cNvPr>
          <p:cNvSpPr txBox="1"/>
          <p:nvPr/>
        </p:nvSpPr>
        <p:spPr>
          <a:xfrm>
            <a:off x="10466072" y="6152808"/>
            <a:ext cx="1749197" cy="369332"/>
          </a:xfrm>
          <a:prstGeom prst="rect">
            <a:avLst/>
          </a:prstGeom>
          <a:noFill/>
        </p:spPr>
        <p:txBody>
          <a:bodyPr wrap="none" rtlCol="0">
            <a:spAutoFit/>
          </a:bodyPr>
          <a:lstStyle/>
          <a:p>
            <a:r>
              <a:rPr lang="hu-HU" b="1" dirty="0"/>
              <a:t>ELÉGSÉGES?</a:t>
            </a:r>
          </a:p>
        </p:txBody>
      </p:sp>
    </p:spTree>
    <p:extLst>
      <p:ext uri="{BB962C8B-B14F-4D97-AF65-F5344CB8AC3E}">
        <p14:creationId xmlns:p14="http://schemas.microsoft.com/office/powerpoint/2010/main" val="17169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10" grpId="0" animBg="1"/>
      <p:bldP spid="2" grpId="0" animBg="1"/>
      <p:bldP spid="9" grpId="0"/>
      <p:bldP spid="15" grpId="0" animBg="1"/>
      <p:bldP spid="16" grpId="0"/>
      <p:bldP spid="1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sp>
        <p:nvSpPr>
          <p:cNvPr id="4" name="Szövegdoboz 3">
            <a:extLst>
              <a:ext uri="{FF2B5EF4-FFF2-40B4-BE49-F238E27FC236}">
                <a16:creationId xmlns:a16="http://schemas.microsoft.com/office/drawing/2014/main" id="{9FCF01FB-0D5B-4524-8F90-4E9804A3F003}"/>
              </a:ext>
            </a:extLst>
          </p:cNvPr>
          <p:cNvSpPr txBox="1"/>
          <p:nvPr/>
        </p:nvSpPr>
        <p:spPr>
          <a:xfrm>
            <a:off x="4223791" y="1138925"/>
            <a:ext cx="4074385" cy="461665"/>
          </a:xfrm>
          <a:prstGeom prst="rect">
            <a:avLst/>
          </a:prstGeom>
          <a:noFill/>
        </p:spPr>
        <p:txBody>
          <a:bodyPr wrap="none" rtlCol="0">
            <a:spAutoFit/>
          </a:bodyPr>
          <a:lstStyle/>
          <a:p>
            <a:r>
              <a:rPr lang="hu-HU" sz="2400" b="1" dirty="0"/>
              <a:t>KONTROLL ÖSSZETEVŐK</a:t>
            </a:r>
          </a:p>
        </p:txBody>
      </p:sp>
      <p:pic>
        <p:nvPicPr>
          <p:cNvPr id="2" name="Kép 1">
            <a:extLst>
              <a:ext uri="{FF2B5EF4-FFF2-40B4-BE49-F238E27FC236}">
                <a16:creationId xmlns:a16="http://schemas.microsoft.com/office/drawing/2014/main" id="{6AE065FA-59AC-4905-9A47-BEBE5C56CC0F}"/>
              </a:ext>
            </a:extLst>
          </p:cNvPr>
          <p:cNvPicPr>
            <a:picLocks noChangeAspect="1"/>
          </p:cNvPicPr>
          <p:nvPr/>
        </p:nvPicPr>
        <p:blipFill>
          <a:blip r:embed="rId4"/>
          <a:stretch>
            <a:fillRect/>
          </a:stretch>
        </p:blipFill>
        <p:spPr>
          <a:xfrm>
            <a:off x="1847528" y="1798963"/>
            <a:ext cx="8352928" cy="4935330"/>
          </a:xfrm>
          <a:prstGeom prst="rect">
            <a:avLst/>
          </a:prstGeom>
        </p:spPr>
      </p:pic>
      <p:sp>
        <p:nvSpPr>
          <p:cNvPr id="9" name="Robbanás: 8 ágú 8">
            <a:extLst>
              <a:ext uri="{FF2B5EF4-FFF2-40B4-BE49-F238E27FC236}">
                <a16:creationId xmlns:a16="http://schemas.microsoft.com/office/drawing/2014/main" id="{7513145A-16C2-4443-92E5-E86894F4F93D}"/>
              </a:ext>
            </a:extLst>
          </p:cNvPr>
          <p:cNvSpPr/>
          <p:nvPr/>
        </p:nvSpPr>
        <p:spPr>
          <a:xfrm>
            <a:off x="4005561" y="2130038"/>
            <a:ext cx="5044971" cy="4689811"/>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NINCS VÁLTOZÁS!</a:t>
            </a:r>
          </a:p>
        </p:txBody>
      </p:sp>
    </p:spTree>
    <p:extLst>
      <p:ext uri="{BB962C8B-B14F-4D97-AF65-F5344CB8AC3E}">
        <p14:creationId xmlns:p14="http://schemas.microsoft.com/office/powerpoint/2010/main" val="34160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sp>
        <p:nvSpPr>
          <p:cNvPr id="4" name="Szövegdoboz 3">
            <a:extLst>
              <a:ext uri="{FF2B5EF4-FFF2-40B4-BE49-F238E27FC236}">
                <a16:creationId xmlns:a16="http://schemas.microsoft.com/office/drawing/2014/main" id="{9FCF01FB-0D5B-4524-8F90-4E9804A3F003}"/>
              </a:ext>
            </a:extLst>
          </p:cNvPr>
          <p:cNvSpPr txBox="1"/>
          <p:nvPr/>
        </p:nvSpPr>
        <p:spPr>
          <a:xfrm>
            <a:off x="4730119" y="976007"/>
            <a:ext cx="3595856" cy="369332"/>
          </a:xfrm>
          <a:prstGeom prst="rect">
            <a:avLst/>
          </a:prstGeom>
          <a:noFill/>
        </p:spPr>
        <p:txBody>
          <a:bodyPr wrap="none" rtlCol="0">
            <a:spAutoFit/>
          </a:bodyPr>
          <a:lstStyle/>
          <a:p>
            <a:r>
              <a:rPr lang="hu-HU" b="1" dirty="0"/>
              <a:t>KONTROLL-TEVÉKENYSÉGEK</a:t>
            </a:r>
          </a:p>
        </p:txBody>
      </p:sp>
      <p:pic>
        <p:nvPicPr>
          <p:cNvPr id="2" name="Kép 1">
            <a:extLst>
              <a:ext uri="{FF2B5EF4-FFF2-40B4-BE49-F238E27FC236}">
                <a16:creationId xmlns:a16="http://schemas.microsoft.com/office/drawing/2014/main" id="{9A56B408-F040-4420-93FF-06FA7294FFCA}"/>
              </a:ext>
            </a:extLst>
          </p:cNvPr>
          <p:cNvPicPr>
            <a:picLocks noChangeAspect="1"/>
          </p:cNvPicPr>
          <p:nvPr/>
        </p:nvPicPr>
        <p:blipFill>
          <a:blip r:embed="rId4"/>
          <a:stretch>
            <a:fillRect/>
          </a:stretch>
        </p:blipFill>
        <p:spPr>
          <a:xfrm>
            <a:off x="1200834" y="1469044"/>
            <a:ext cx="9790331" cy="5388955"/>
          </a:xfrm>
          <a:prstGeom prst="rect">
            <a:avLst/>
          </a:prstGeom>
        </p:spPr>
      </p:pic>
      <p:sp>
        <p:nvSpPr>
          <p:cNvPr id="9" name="Robbanás: 8 ágú 8">
            <a:extLst>
              <a:ext uri="{FF2B5EF4-FFF2-40B4-BE49-F238E27FC236}">
                <a16:creationId xmlns:a16="http://schemas.microsoft.com/office/drawing/2014/main" id="{FFAF323E-A573-4F10-9103-705CCB4CF867}"/>
              </a:ext>
            </a:extLst>
          </p:cNvPr>
          <p:cNvSpPr/>
          <p:nvPr/>
        </p:nvSpPr>
        <p:spPr>
          <a:xfrm>
            <a:off x="4005561" y="2130038"/>
            <a:ext cx="5044971" cy="4689811"/>
          </a:xfrm>
          <a:prstGeom prst="irregularSeal1">
            <a:avLst/>
          </a:prstGeom>
          <a:solidFill>
            <a:schemeClr val="accent1">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BŐVÜL, MÁS NEM VÁLTOZIK!</a:t>
            </a:r>
          </a:p>
        </p:txBody>
      </p:sp>
    </p:spTree>
    <p:extLst>
      <p:ext uri="{BB962C8B-B14F-4D97-AF65-F5344CB8AC3E}">
        <p14:creationId xmlns:p14="http://schemas.microsoft.com/office/powerpoint/2010/main" val="15831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Alcím 2"/>
          <p:cNvSpPr>
            <a:spLocks noGrp="1"/>
          </p:cNvSpPr>
          <p:nvPr>
            <p:ph type="subTitle" idx="1"/>
          </p:nvPr>
        </p:nvSpPr>
        <p:spPr>
          <a:xfrm>
            <a:off x="4223791" y="1482283"/>
            <a:ext cx="4248472" cy="299054"/>
          </a:xfrm>
        </p:spPr>
        <p:txBody>
          <a:bodyPr/>
          <a:lstStyle/>
          <a:p>
            <a:r>
              <a:rPr lang="hu-HU" sz="2000" b="1" dirty="0">
                <a:solidFill>
                  <a:schemeClr val="tx1"/>
                </a:solidFill>
              </a:rPr>
              <a:t>IT rendszer és kommunikáció</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0AA940A4-D34A-4A28-9FE1-CCB82420F454}"/>
              </a:ext>
            </a:extLst>
          </p:cNvPr>
          <p:cNvPicPr>
            <a:picLocks noChangeAspect="1"/>
          </p:cNvPicPr>
          <p:nvPr/>
        </p:nvPicPr>
        <p:blipFill>
          <a:blip r:embed="rId4"/>
          <a:stretch>
            <a:fillRect/>
          </a:stretch>
        </p:blipFill>
        <p:spPr>
          <a:xfrm>
            <a:off x="-1" y="1914807"/>
            <a:ext cx="6642894" cy="4951180"/>
          </a:xfrm>
          <a:prstGeom prst="rect">
            <a:avLst/>
          </a:prstGeom>
        </p:spPr>
      </p:pic>
      <p:pic>
        <p:nvPicPr>
          <p:cNvPr id="4" name="Kép 3">
            <a:extLst>
              <a:ext uri="{FF2B5EF4-FFF2-40B4-BE49-F238E27FC236}">
                <a16:creationId xmlns:a16="http://schemas.microsoft.com/office/drawing/2014/main" id="{6013CE42-E9CA-47F5-93DE-61AC8EC3BF95}"/>
              </a:ext>
            </a:extLst>
          </p:cNvPr>
          <p:cNvPicPr>
            <a:picLocks noChangeAspect="1"/>
          </p:cNvPicPr>
          <p:nvPr/>
        </p:nvPicPr>
        <p:blipFill>
          <a:blip r:embed="rId5"/>
          <a:stretch>
            <a:fillRect/>
          </a:stretch>
        </p:blipFill>
        <p:spPr>
          <a:xfrm>
            <a:off x="6642895" y="1914807"/>
            <a:ext cx="5549105" cy="4951180"/>
          </a:xfrm>
          <a:prstGeom prst="rect">
            <a:avLst/>
          </a:prstGeom>
        </p:spPr>
      </p:pic>
      <p:pic>
        <p:nvPicPr>
          <p:cNvPr id="6" name="Kép 5">
            <a:extLst>
              <a:ext uri="{FF2B5EF4-FFF2-40B4-BE49-F238E27FC236}">
                <a16:creationId xmlns:a16="http://schemas.microsoft.com/office/drawing/2014/main" id="{D6CE046D-9A8E-4898-AE5D-706C83799227}"/>
              </a:ext>
            </a:extLst>
          </p:cNvPr>
          <p:cNvPicPr>
            <a:picLocks noChangeAspect="1"/>
          </p:cNvPicPr>
          <p:nvPr/>
        </p:nvPicPr>
        <p:blipFill>
          <a:blip r:embed="rId6"/>
          <a:stretch>
            <a:fillRect/>
          </a:stretch>
        </p:blipFill>
        <p:spPr>
          <a:xfrm>
            <a:off x="6642893" y="1914807"/>
            <a:ext cx="5539046" cy="4943193"/>
          </a:xfrm>
          <a:prstGeom prst="rect">
            <a:avLst/>
          </a:prstGeom>
        </p:spPr>
      </p:pic>
      <p:pic>
        <p:nvPicPr>
          <p:cNvPr id="10" name="Kép 9">
            <a:extLst>
              <a:ext uri="{FF2B5EF4-FFF2-40B4-BE49-F238E27FC236}">
                <a16:creationId xmlns:a16="http://schemas.microsoft.com/office/drawing/2014/main" id="{78E3D27D-552C-4229-8A27-1DD12BBE0000}"/>
              </a:ext>
            </a:extLst>
          </p:cNvPr>
          <p:cNvPicPr>
            <a:picLocks noChangeAspect="1"/>
          </p:cNvPicPr>
          <p:nvPr/>
        </p:nvPicPr>
        <p:blipFill>
          <a:blip r:embed="rId7"/>
          <a:stretch>
            <a:fillRect/>
          </a:stretch>
        </p:blipFill>
        <p:spPr>
          <a:xfrm>
            <a:off x="6642893" y="1894238"/>
            <a:ext cx="5549107" cy="4971749"/>
          </a:xfrm>
          <a:prstGeom prst="rect">
            <a:avLst/>
          </a:prstGeom>
        </p:spPr>
      </p:pic>
      <p:sp>
        <p:nvSpPr>
          <p:cNvPr id="5" name="Szövegdoboz 4">
            <a:extLst>
              <a:ext uri="{FF2B5EF4-FFF2-40B4-BE49-F238E27FC236}">
                <a16:creationId xmlns:a16="http://schemas.microsoft.com/office/drawing/2014/main" id="{A341ADB8-F966-49CD-84CD-93CA3C67570D}"/>
              </a:ext>
            </a:extLst>
          </p:cNvPr>
          <p:cNvSpPr txBox="1"/>
          <p:nvPr/>
        </p:nvSpPr>
        <p:spPr>
          <a:xfrm>
            <a:off x="7752184" y="1922680"/>
            <a:ext cx="3134191" cy="369332"/>
          </a:xfrm>
          <a:prstGeom prst="rect">
            <a:avLst/>
          </a:prstGeom>
          <a:solidFill>
            <a:schemeClr val="bg1"/>
          </a:solidFill>
        </p:spPr>
        <p:txBody>
          <a:bodyPr wrap="none" rtlCol="0">
            <a:spAutoFit/>
          </a:bodyPr>
          <a:lstStyle/>
          <a:p>
            <a:r>
              <a:rPr lang="hu-HU" b="1" dirty="0"/>
              <a:t>INTERJÚK, MUNKALAPOK</a:t>
            </a:r>
          </a:p>
        </p:txBody>
      </p:sp>
      <p:sp>
        <p:nvSpPr>
          <p:cNvPr id="14" name="Szövegdoboz 13">
            <a:extLst>
              <a:ext uri="{FF2B5EF4-FFF2-40B4-BE49-F238E27FC236}">
                <a16:creationId xmlns:a16="http://schemas.microsoft.com/office/drawing/2014/main" id="{9AD04B52-10FA-4ACD-A12B-93BE66A2FC70}"/>
              </a:ext>
            </a:extLst>
          </p:cNvPr>
          <p:cNvSpPr txBox="1"/>
          <p:nvPr/>
        </p:nvSpPr>
        <p:spPr>
          <a:xfrm>
            <a:off x="3300400" y="969696"/>
            <a:ext cx="6455293" cy="461665"/>
          </a:xfrm>
          <a:prstGeom prst="rect">
            <a:avLst/>
          </a:prstGeom>
          <a:noFill/>
        </p:spPr>
        <p:txBody>
          <a:bodyPr wrap="none" rtlCol="0">
            <a:spAutoFit/>
          </a:bodyPr>
          <a:lstStyle/>
          <a:p>
            <a:r>
              <a:rPr lang="hu-HU" sz="2400" b="1" dirty="0"/>
              <a:t>VÁLTOZÁSOK A KOCKÁZATBECSLÉSBEN</a:t>
            </a:r>
          </a:p>
        </p:txBody>
      </p:sp>
    </p:spTree>
    <p:extLst>
      <p:ext uri="{BB962C8B-B14F-4D97-AF65-F5344CB8AC3E}">
        <p14:creationId xmlns:p14="http://schemas.microsoft.com/office/powerpoint/2010/main" val="31877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2" name="Szövegdoboz 1">
            <a:extLst>
              <a:ext uri="{FF2B5EF4-FFF2-40B4-BE49-F238E27FC236}">
                <a16:creationId xmlns:a16="http://schemas.microsoft.com/office/drawing/2014/main" id="{59A0E109-272F-462D-BBD2-5CB881DB1ECD}"/>
              </a:ext>
            </a:extLst>
          </p:cNvPr>
          <p:cNvSpPr txBox="1"/>
          <p:nvPr/>
        </p:nvSpPr>
        <p:spPr>
          <a:xfrm>
            <a:off x="8288840" y="2618813"/>
            <a:ext cx="1633781" cy="369332"/>
          </a:xfrm>
          <a:prstGeom prst="rect">
            <a:avLst/>
          </a:prstGeom>
          <a:noFill/>
        </p:spPr>
        <p:txBody>
          <a:bodyPr wrap="none" rtlCol="0">
            <a:spAutoFit/>
          </a:bodyPr>
          <a:lstStyle/>
          <a:p>
            <a:r>
              <a:rPr lang="hu-HU" b="1" dirty="0"/>
              <a:t>ÁTTEKINTÉS</a:t>
            </a:r>
          </a:p>
        </p:txBody>
      </p:sp>
      <p:sp>
        <p:nvSpPr>
          <p:cNvPr id="8" name="Szövegdoboz 7">
            <a:extLst>
              <a:ext uri="{FF2B5EF4-FFF2-40B4-BE49-F238E27FC236}">
                <a16:creationId xmlns:a16="http://schemas.microsoft.com/office/drawing/2014/main" id="{7AC8316B-507B-49BD-B8C8-EFB3AC419A2B}"/>
              </a:ext>
            </a:extLst>
          </p:cNvPr>
          <p:cNvSpPr txBox="1"/>
          <p:nvPr/>
        </p:nvSpPr>
        <p:spPr>
          <a:xfrm>
            <a:off x="7104112" y="2636912"/>
            <a:ext cx="184731" cy="369332"/>
          </a:xfrm>
          <a:prstGeom prst="rect">
            <a:avLst/>
          </a:prstGeom>
          <a:noFill/>
        </p:spPr>
        <p:txBody>
          <a:bodyPr wrap="none" rtlCol="0">
            <a:spAutoFit/>
          </a:bodyPr>
          <a:lstStyle/>
          <a:p>
            <a:endParaRPr lang="hu-HU" dirty="0"/>
          </a:p>
        </p:txBody>
      </p:sp>
      <p:graphicFrame>
        <p:nvGraphicFramePr>
          <p:cNvPr id="9" name="Táblázat 8">
            <a:extLst>
              <a:ext uri="{FF2B5EF4-FFF2-40B4-BE49-F238E27FC236}">
                <a16:creationId xmlns:a16="http://schemas.microsoft.com/office/drawing/2014/main" id="{60CD5F02-A826-4F49-B263-4FA87FB3C0FD}"/>
              </a:ext>
            </a:extLst>
          </p:cNvPr>
          <p:cNvGraphicFramePr>
            <a:graphicFrameLocks noGrp="1"/>
          </p:cNvGraphicFramePr>
          <p:nvPr>
            <p:extLst>
              <p:ext uri="{D42A27DB-BD31-4B8C-83A1-F6EECF244321}">
                <p14:modId xmlns:p14="http://schemas.microsoft.com/office/powerpoint/2010/main" val="3496448464"/>
              </p:ext>
            </p:extLst>
          </p:nvPr>
        </p:nvGraphicFramePr>
        <p:xfrm>
          <a:off x="6704664" y="3373923"/>
          <a:ext cx="5040560" cy="2076450"/>
        </p:xfrm>
        <a:graphic>
          <a:graphicData uri="http://schemas.openxmlformats.org/drawingml/2006/table">
            <a:tbl>
              <a:tblPr/>
              <a:tblGrid>
                <a:gridCol w="1350908">
                  <a:extLst>
                    <a:ext uri="{9D8B030D-6E8A-4147-A177-3AD203B41FA5}">
                      <a16:colId xmlns:a16="http://schemas.microsoft.com/office/drawing/2014/main" val="1390526138"/>
                    </a:ext>
                  </a:extLst>
                </a:gridCol>
                <a:gridCol w="1025356">
                  <a:extLst>
                    <a:ext uri="{9D8B030D-6E8A-4147-A177-3AD203B41FA5}">
                      <a16:colId xmlns:a16="http://schemas.microsoft.com/office/drawing/2014/main" val="4096969470"/>
                    </a:ext>
                  </a:extLst>
                </a:gridCol>
                <a:gridCol w="1466633">
                  <a:extLst>
                    <a:ext uri="{9D8B030D-6E8A-4147-A177-3AD203B41FA5}">
                      <a16:colId xmlns:a16="http://schemas.microsoft.com/office/drawing/2014/main" val="3709679865"/>
                    </a:ext>
                  </a:extLst>
                </a:gridCol>
                <a:gridCol w="1197663">
                  <a:extLst>
                    <a:ext uri="{9D8B030D-6E8A-4147-A177-3AD203B41FA5}">
                      <a16:colId xmlns:a16="http://schemas.microsoft.com/office/drawing/2014/main" val="2343076824"/>
                    </a:ext>
                  </a:extLst>
                </a:gridCol>
              </a:tblGrid>
              <a:tr h="381000">
                <a:tc>
                  <a:txBody>
                    <a:bodyPr/>
                    <a:lstStyle/>
                    <a:p>
                      <a:pPr algn="ctr" fontAlgn="ctr"/>
                      <a:r>
                        <a:rPr lang="hu-HU" sz="1100" b="1" i="0" u="none" strike="noStrike">
                          <a:solidFill>
                            <a:srgbClr val="000000"/>
                          </a:solidFill>
                          <a:effectLst/>
                          <a:latin typeface="Calibri" panose="020F0502020204030204" pitchFamily="34" charset="0"/>
                        </a:rPr>
                        <a:t>Ablak/Terület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1" i="0" u="none" strike="noStrike" dirty="0">
                          <a:solidFill>
                            <a:srgbClr val="000000"/>
                          </a:solidFill>
                          <a:effectLst/>
                          <a:latin typeface="Calibri" panose="020F0502020204030204" pitchFamily="34" charset="0"/>
                        </a:rPr>
                        <a:t>Módosult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1" i="0" u="none" strike="noStrike" dirty="0">
                          <a:solidFill>
                            <a:srgbClr val="000000"/>
                          </a:solidFill>
                          <a:effectLst/>
                          <a:latin typeface="Calibri" panose="020F0502020204030204" pitchFamily="34" charset="0"/>
                        </a:rPr>
                        <a:t>Bővült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1" i="0" u="none" strike="noStrike">
                          <a:solidFill>
                            <a:srgbClr val="000000"/>
                          </a:solidFill>
                          <a:effectLst/>
                          <a:latin typeface="Calibri" panose="020F0502020204030204" pitchFamily="34" charset="0"/>
                        </a:rPr>
                        <a:t>Hatása a 2022-2023-as adatátvételre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418870"/>
                  </a:ext>
                </a:extLst>
              </a:tr>
              <a:tr h="190500">
                <a:tc gridSpan="4">
                  <a:txBody>
                    <a:bodyPr/>
                    <a:lstStyle/>
                    <a:p>
                      <a:pPr algn="l" fontAlgn="t"/>
                      <a:r>
                        <a:rPr lang="hu-HU" sz="1100" b="1" i="0" u="none" strike="noStrike">
                          <a:solidFill>
                            <a:srgbClr val="000000"/>
                          </a:solidFill>
                          <a:effectLst/>
                          <a:latin typeface="Calibri" panose="020F0502020204030204" pitchFamily="34" charset="0"/>
                        </a:rPr>
                        <a:t>KOCKÁZATBECSLÉS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546222125"/>
                  </a:ext>
                </a:extLst>
              </a:tr>
              <a:tr h="190500">
                <a:tc gridSpan="4">
                  <a:txBody>
                    <a:bodyPr/>
                    <a:lstStyle/>
                    <a:p>
                      <a:pPr marL="180975" indent="0" algn="l" fontAlgn="t"/>
                      <a:r>
                        <a:rPr lang="hu-HU" sz="1100" b="1" i="0" u="none" strike="noStrike" dirty="0">
                          <a:solidFill>
                            <a:srgbClr val="000000"/>
                          </a:solidFill>
                          <a:effectLst/>
                          <a:latin typeface="Calibri" panose="020F0502020204030204" pitchFamily="34" charset="0"/>
                        </a:rPr>
                        <a:t>Áttekintés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343116724"/>
                  </a:ext>
                </a:extLst>
              </a:tr>
              <a:tr h="381000">
                <a:tc>
                  <a:txBody>
                    <a:bodyPr/>
                    <a:lstStyle/>
                    <a:p>
                      <a:pPr algn="l" fontAlgn="t"/>
                      <a:r>
                        <a:rPr lang="hu-HU" sz="1100" b="0" i="0" u="none" strike="noStrike" dirty="0">
                          <a:solidFill>
                            <a:srgbClr val="000000"/>
                          </a:solidFill>
                          <a:effectLst/>
                          <a:latin typeface="Calibri" panose="020F0502020204030204" pitchFamily="34" charset="0"/>
                        </a:rPr>
                        <a:t>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100" b="0"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100" b="0" i="0" u="none" strike="noStrike" dirty="0">
                          <a:solidFill>
                            <a:srgbClr val="000000"/>
                          </a:solidFill>
                          <a:effectLst/>
                          <a:latin typeface="Calibri" panose="020F0502020204030204" pitchFamily="34" charset="0"/>
                        </a:rPr>
                        <a:t>A tételeknél megjelent a Né/Lényeges/Nem lényeges/Elhanyagolható besorolásai, mely átminősíthető. </a:t>
                      </a:r>
                    </a:p>
                    <a:p>
                      <a:pPr algn="l" fontAlgn="t"/>
                      <a:r>
                        <a:rPr lang="hu-HU" sz="1100" b="0" i="0" u="none" strike="noStrike" dirty="0">
                          <a:solidFill>
                            <a:srgbClr val="000000"/>
                          </a:solidFill>
                          <a:effectLst/>
                          <a:latin typeface="Calibri" panose="020F0502020204030204" pitchFamily="34" charset="0"/>
                        </a:rPr>
                        <a:t>Az átminősítést indokolni kell.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hu-HU" sz="1100" b="0" i="0" u="none" strike="noStrike" dirty="0">
                          <a:solidFill>
                            <a:srgbClr val="000000"/>
                          </a:solidFill>
                          <a:effectLst/>
                          <a:latin typeface="Calibri" panose="020F0502020204030204" pitchFamily="34" charset="0"/>
                        </a:rPr>
                        <a:t>Nem volt, új programozott alapértelmezés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812102"/>
                  </a:ext>
                </a:extLst>
              </a:tr>
            </a:tbl>
          </a:graphicData>
        </a:graphic>
      </p:graphicFrame>
      <p:sp>
        <p:nvSpPr>
          <p:cNvPr id="3" name="Téglalap 2">
            <a:extLst>
              <a:ext uri="{FF2B5EF4-FFF2-40B4-BE49-F238E27FC236}">
                <a16:creationId xmlns:a16="http://schemas.microsoft.com/office/drawing/2014/main" id="{21BED447-9F0A-40A2-BD17-2C07F84F21AD}"/>
              </a:ext>
            </a:extLst>
          </p:cNvPr>
          <p:cNvSpPr/>
          <p:nvPr/>
        </p:nvSpPr>
        <p:spPr>
          <a:xfrm>
            <a:off x="10538153" y="3353486"/>
            <a:ext cx="1224136" cy="209688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Összeadás jele 11">
            <a:extLst>
              <a:ext uri="{FF2B5EF4-FFF2-40B4-BE49-F238E27FC236}">
                <a16:creationId xmlns:a16="http://schemas.microsoft.com/office/drawing/2014/main" id="{F661D03B-30CD-49F1-89CE-0DC8559F9EEB}"/>
              </a:ext>
            </a:extLst>
          </p:cNvPr>
          <p:cNvSpPr/>
          <p:nvPr/>
        </p:nvSpPr>
        <p:spPr>
          <a:xfrm>
            <a:off x="10402192" y="5396666"/>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a:extLst>
              <a:ext uri="{FF2B5EF4-FFF2-40B4-BE49-F238E27FC236}">
                <a16:creationId xmlns:a16="http://schemas.microsoft.com/office/drawing/2014/main" id="{09578E72-B909-4C19-8AC8-7D4E77660505}"/>
              </a:ext>
            </a:extLst>
          </p:cNvPr>
          <p:cNvSpPr txBox="1"/>
          <p:nvPr/>
        </p:nvSpPr>
        <p:spPr>
          <a:xfrm>
            <a:off x="11149621" y="5284879"/>
            <a:ext cx="825867" cy="1015663"/>
          </a:xfrm>
          <a:prstGeom prst="rect">
            <a:avLst/>
          </a:prstGeom>
          <a:noFill/>
        </p:spPr>
        <p:txBody>
          <a:bodyPr wrap="none" rtlCol="0">
            <a:spAutoFit/>
          </a:bodyPr>
          <a:lstStyle/>
          <a:p>
            <a:r>
              <a:rPr lang="hu-HU" sz="6000" b="1" dirty="0"/>
              <a:t>1.</a:t>
            </a:r>
          </a:p>
        </p:txBody>
      </p:sp>
      <p:sp>
        <p:nvSpPr>
          <p:cNvPr id="16" name="Szövegdoboz 15">
            <a:extLst>
              <a:ext uri="{FF2B5EF4-FFF2-40B4-BE49-F238E27FC236}">
                <a16:creationId xmlns:a16="http://schemas.microsoft.com/office/drawing/2014/main" id="{91958289-BE76-4AB3-AECB-B8DC85451E76}"/>
              </a:ext>
            </a:extLst>
          </p:cNvPr>
          <p:cNvSpPr txBox="1"/>
          <p:nvPr/>
        </p:nvSpPr>
        <p:spPr>
          <a:xfrm>
            <a:off x="3300400" y="969696"/>
            <a:ext cx="6455293" cy="461665"/>
          </a:xfrm>
          <a:prstGeom prst="rect">
            <a:avLst/>
          </a:prstGeom>
          <a:noFill/>
        </p:spPr>
        <p:txBody>
          <a:bodyPr wrap="none" rtlCol="0">
            <a:spAutoFit/>
          </a:bodyPr>
          <a:lstStyle/>
          <a:p>
            <a:r>
              <a:rPr lang="hu-HU" sz="2400" b="1" dirty="0"/>
              <a:t>VÁLTOZÁSOK A KOCKÁZATBECSLÉSBEN</a:t>
            </a:r>
          </a:p>
        </p:txBody>
      </p:sp>
      <p:sp>
        <p:nvSpPr>
          <p:cNvPr id="4" name="Szövegdoboz 3">
            <a:extLst>
              <a:ext uri="{FF2B5EF4-FFF2-40B4-BE49-F238E27FC236}">
                <a16:creationId xmlns:a16="http://schemas.microsoft.com/office/drawing/2014/main" id="{6DB41E01-B266-41E7-BFA1-3C11F534749A}"/>
              </a:ext>
            </a:extLst>
          </p:cNvPr>
          <p:cNvSpPr txBox="1"/>
          <p:nvPr/>
        </p:nvSpPr>
        <p:spPr>
          <a:xfrm>
            <a:off x="5570091" y="1490697"/>
            <a:ext cx="1915909" cy="369332"/>
          </a:xfrm>
          <a:prstGeom prst="rect">
            <a:avLst/>
          </a:prstGeom>
          <a:noFill/>
        </p:spPr>
        <p:txBody>
          <a:bodyPr wrap="none" rtlCol="0">
            <a:spAutoFit/>
          </a:bodyPr>
          <a:lstStyle/>
          <a:p>
            <a:r>
              <a:rPr lang="hu-HU" b="1" dirty="0"/>
              <a:t>LÉNYEGESSÉG</a:t>
            </a:r>
          </a:p>
        </p:txBody>
      </p:sp>
      <p:pic>
        <p:nvPicPr>
          <p:cNvPr id="5" name="Kép 4">
            <a:extLst>
              <a:ext uri="{FF2B5EF4-FFF2-40B4-BE49-F238E27FC236}">
                <a16:creationId xmlns:a16="http://schemas.microsoft.com/office/drawing/2014/main" id="{F72CED9A-0C07-4B31-B361-1454DE38952B}"/>
              </a:ext>
            </a:extLst>
          </p:cNvPr>
          <p:cNvPicPr>
            <a:picLocks noChangeAspect="1"/>
          </p:cNvPicPr>
          <p:nvPr/>
        </p:nvPicPr>
        <p:blipFill>
          <a:blip r:embed="rId4"/>
          <a:stretch>
            <a:fillRect/>
          </a:stretch>
        </p:blipFill>
        <p:spPr>
          <a:xfrm>
            <a:off x="53454" y="2014833"/>
            <a:ext cx="6402586" cy="4704923"/>
          </a:xfrm>
          <a:prstGeom prst="rect">
            <a:avLst/>
          </a:prstGeom>
        </p:spPr>
      </p:pic>
      <p:sp>
        <p:nvSpPr>
          <p:cNvPr id="17" name="Téglalap 16">
            <a:extLst>
              <a:ext uri="{FF2B5EF4-FFF2-40B4-BE49-F238E27FC236}">
                <a16:creationId xmlns:a16="http://schemas.microsoft.com/office/drawing/2014/main" id="{B58A2FB4-E245-4909-91B4-3DEF7BCAF8D3}"/>
              </a:ext>
            </a:extLst>
          </p:cNvPr>
          <p:cNvSpPr/>
          <p:nvPr/>
        </p:nvSpPr>
        <p:spPr>
          <a:xfrm>
            <a:off x="4871862" y="3212976"/>
            <a:ext cx="1584178" cy="350678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732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animBg="1"/>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3" y="128589"/>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Alcím 2"/>
          <p:cNvSpPr>
            <a:spLocks noGrp="1"/>
          </p:cNvSpPr>
          <p:nvPr>
            <p:ph type="subTitle" idx="1"/>
          </p:nvPr>
        </p:nvSpPr>
        <p:spPr>
          <a:xfrm>
            <a:off x="1703512" y="938687"/>
            <a:ext cx="8534400" cy="954107"/>
          </a:xfrm>
        </p:spPr>
        <p:txBody>
          <a:bodyPr/>
          <a:lstStyle/>
          <a:p>
            <a:r>
              <a:rPr lang="hu-HU" b="1" dirty="0">
                <a:solidFill>
                  <a:schemeClr val="tx1"/>
                </a:solidFill>
                <a:latin typeface="Arial Narrow" panose="020B0606020202030204" pitchFamily="34" charset="0"/>
              </a:rPr>
              <a:t>Rendszer jellemzők és fejlesztések </a:t>
            </a:r>
          </a:p>
        </p:txBody>
      </p:sp>
      <p:sp>
        <p:nvSpPr>
          <p:cNvPr id="10" name="Szövegdoboz 9">
            <a:extLst>
              <a:ext uri="{FF2B5EF4-FFF2-40B4-BE49-F238E27FC236}">
                <a16:creationId xmlns:a16="http://schemas.microsoft.com/office/drawing/2014/main" id="{A1497119-D62C-4400-A0F6-7D0F53BC5D72}"/>
              </a:ext>
            </a:extLst>
          </p:cNvPr>
          <p:cNvSpPr txBox="1"/>
          <p:nvPr/>
        </p:nvSpPr>
        <p:spPr>
          <a:xfrm>
            <a:off x="1135599" y="2862259"/>
            <a:ext cx="4464684" cy="1384995"/>
          </a:xfrm>
          <a:prstGeom prst="rect">
            <a:avLst/>
          </a:prstGeom>
          <a:noFill/>
        </p:spPr>
        <p:txBody>
          <a:bodyPr wrap="square" rtlCol="0">
            <a:spAutoFit/>
          </a:bodyPr>
          <a:lstStyle/>
          <a:p>
            <a:r>
              <a:rPr lang="hu-HU" sz="1400" b="1" dirty="0"/>
              <a:t>Szakmai támogatás</a:t>
            </a:r>
          </a:p>
          <a:p>
            <a:pPr marL="285750" indent="-285750">
              <a:buFontTx/>
              <a:buChar char="-"/>
            </a:pPr>
            <a:r>
              <a:rPr lang="hu-HU" sz="1400" dirty="0"/>
              <a:t>Az eljárások lineáris leképezése</a:t>
            </a:r>
          </a:p>
          <a:p>
            <a:pPr marL="285750" indent="-285750">
              <a:buFontTx/>
              <a:buChar char="-"/>
            </a:pPr>
            <a:r>
              <a:rPr lang="hu-HU" sz="1400" dirty="0"/>
              <a:t>Számviteli kontrollok alkalmazása</a:t>
            </a:r>
          </a:p>
          <a:p>
            <a:pPr marL="285750" indent="-285750">
              <a:buFontTx/>
              <a:buChar char="-"/>
            </a:pPr>
            <a:r>
              <a:rPr lang="hu-HU" sz="1400" dirty="0"/>
              <a:t>Rugalmas paraméterezés, referenciaképzés</a:t>
            </a:r>
          </a:p>
          <a:p>
            <a:pPr marL="285750" indent="-285750">
              <a:buFontTx/>
              <a:buChar char="-"/>
            </a:pPr>
            <a:r>
              <a:rPr lang="hu-HU" sz="1400" dirty="0"/>
              <a:t>Belső és külső interfészek </a:t>
            </a:r>
          </a:p>
          <a:p>
            <a:pPr marL="285750" indent="-285750">
              <a:buFontTx/>
              <a:buChar char="-"/>
            </a:pPr>
            <a:r>
              <a:rPr lang="hu-HU" sz="1400" dirty="0"/>
              <a:t>Sablonok, minták</a:t>
            </a:r>
          </a:p>
        </p:txBody>
      </p:sp>
      <p:sp>
        <p:nvSpPr>
          <p:cNvPr id="12" name="Szövegdoboz 11">
            <a:extLst>
              <a:ext uri="{FF2B5EF4-FFF2-40B4-BE49-F238E27FC236}">
                <a16:creationId xmlns:a16="http://schemas.microsoft.com/office/drawing/2014/main" id="{6685593F-E868-4776-AC06-C1DB92B834DD}"/>
              </a:ext>
            </a:extLst>
          </p:cNvPr>
          <p:cNvSpPr txBox="1"/>
          <p:nvPr/>
        </p:nvSpPr>
        <p:spPr>
          <a:xfrm>
            <a:off x="491833" y="2440259"/>
            <a:ext cx="1287532" cy="369332"/>
          </a:xfrm>
          <a:prstGeom prst="rect">
            <a:avLst/>
          </a:prstGeom>
          <a:noFill/>
        </p:spPr>
        <p:txBody>
          <a:bodyPr wrap="none" rtlCol="0">
            <a:spAutoFit/>
          </a:bodyPr>
          <a:lstStyle/>
          <a:p>
            <a:r>
              <a:rPr lang="hu-HU" b="1" dirty="0"/>
              <a:t>Jellemzők</a:t>
            </a:r>
          </a:p>
        </p:txBody>
      </p:sp>
      <p:sp>
        <p:nvSpPr>
          <p:cNvPr id="13" name="Szövegdoboz 12">
            <a:extLst>
              <a:ext uri="{FF2B5EF4-FFF2-40B4-BE49-F238E27FC236}">
                <a16:creationId xmlns:a16="http://schemas.microsoft.com/office/drawing/2014/main" id="{5933B915-B151-4F58-867D-007C9D4849D1}"/>
              </a:ext>
            </a:extLst>
          </p:cNvPr>
          <p:cNvSpPr txBox="1"/>
          <p:nvPr/>
        </p:nvSpPr>
        <p:spPr>
          <a:xfrm>
            <a:off x="6274574" y="2924944"/>
            <a:ext cx="4646296" cy="2462213"/>
          </a:xfrm>
          <a:prstGeom prst="rect">
            <a:avLst/>
          </a:prstGeom>
          <a:noFill/>
        </p:spPr>
        <p:txBody>
          <a:bodyPr wrap="square" rtlCol="0">
            <a:spAutoFit/>
          </a:bodyPr>
          <a:lstStyle/>
          <a:p>
            <a:r>
              <a:rPr lang="hu-HU" sz="1400" b="1" dirty="0"/>
              <a:t>Technikai támogatás</a:t>
            </a:r>
          </a:p>
          <a:p>
            <a:pPr marL="285750" indent="-285750">
              <a:buFontTx/>
              <a:buChar char="-"/>
            </a:pPr>
            <a:r>
              <a:rPr lang="hu-HU" sz="1400" dirty="0"/>
              <a:t>Windows, MS Office kompatibilis megoldások</a:t>
            </a:r>
          </a:p>
          <a:p>
            <a:pPr marL="285750" indent="-285750">
              <a:buFontTx/>
              <a:buChar char="-"/>
            </a:pPr>
            <a:r>
              <a:rPr lang="hu-HU" sz="1400" dirty="0" err="1"/>
              <a:t>Drag</a:t>
            </a:r>
            <a:r>
              <a:rPr lang="hu-HU" sz="1400" dirty="0"/>
              <a:t> and </a:t>
            </a:r>
            <a:r>
              <a:rPr lang="hu-HU" sz="1400" dirty="0" err="1"/>
              <a:t>drop</a:t>
            </a:r>
            <a:r>
              <a:rPr lang="hu-HU" sz="1400" dirty="0"/>
              <a:t> technológia</a:t>
            </a:r>
          </a:p>
          <a:p>
            <a:pPr marL="285750" indent="-285750">
              <a:buFontTx/>
              <a:buChar char="-"/>
            </a:pPr>
            <a:r>
              <a:rPr lang="hu-HU" sz="1400" dirty="0"/>
              <a:t>Felhő technológiák </a:t>
            </a:r>
          </a:p>
          <a:p>
            <a:pPr marL="742950" lvl="1" indent="-285750">
              <a:buFontTx/>
              <a:buChar char="-"/>
            </a:pPr>
            <a:r>
              <a:rPr lang="hu-HU" sz="1400" dirty="0"/>
              <a:t>Rendszerhasználat,</a:t>
            </a:r>
          </a:p>
          <a:p>
            <a:pPr marL="742950" lvl="1" indent="-285750">
              <a:buFontTx/>
              <a:buChar char="-"/>
            </a:pPr>
            <a:r>
              <a:rPr lang="hu-HU" sz="1400" dirty="0"/>
              <a:t>Fájlcsere és dokumentumkezelés, </a:t>
            </a:r>
          </a:p>
          <a:p>
            <a:pPr marL="742950" lvl="1" indent="-285750">
              <a:buFontTx/>
              <a:buChar char="-"/>
            </a:pPr>
            <a:r>
              <a:rPr lang="hu-HU" sz="1400" dirty="0"/>
              <a:t>Kommunikáció,</a:t>
            </a:r>
          </a:p>
          <a:p>
            <a:pPr marL="742950" lvl="1" indent="-285750">
              <a:buFontTx/>
              <a:buChar char="-"/>
            </a:pPr>
            <a:r>
              <a:rPr lang="hu-HU" sz="1400" dirty="0"/>
              <a:t>E-szamvitel.hu – folyamatos NAV Online</a:t>
            </a:r>
          </a:p>
          <a:p>
            <a:pPr marL="285750" indent="-285750">
              <a:buFontTx/>
              <a:buChar char="-"/>
            </a:pPr>
            <a:r>
              <a:rPr lang="hu-HU" sz="1400" dirty="0" err="1"/>
              <a:t>FullHD</a:t>
            </a:r>
            <a:r>
              <a:rPr lang="hu-HU" sz="1400" dirty="0"/>
              <a:t> felbontás, 16:9 optimalizálás, rugalmas ablak-képernyő méretezés és megosztás, betűméret változtatás.</a:t>
            </a:r>
          </a:p>
        </p:txBody>
      </p:sp>
      <p:sp>
        <p:nvSpPr>
          <p:cNvPr id="14" name="Szövegdoboz 13">
            <a:extLst>
              <a:ext uri="{FF2B5EF4-FFF2-40B4-BE49-F238E27FC236}">
                <a16:creationId xmlns:a16="http://schemas.microsoft.com/office/drawing/2014/main" id="{18EBD245-9D08-43A2-98FB-DE80A3DBC185}"/>
              </a:ext>
            </a:extLst>
          </p:cNvPr>
          <p:cNvSpPr txBox="1"/>
          <p:nvPr/>
        </p:nvSpPr>
        <p:spPr>
          <a:xfrm>
            <a:off x="335360" y="2451793"/>
            <a:ext cx="5148525" cy="2092881"/>
          </a:xfrm>
          <a:prstGeom prst="rect">
            <a:avLst/>
          </a:prstGeom>
          <a:solidFill>
            <a:schemeClr val="accent3">
              <a:lumMod val="40000"/>
              <a:lumOff val="60000"/>
            </a:schemeClr>
          </a:solidFill>
        </p:spPr>
        <p:txBody>
          <a:bodyPr wrap="square" rtlCol="0">
            <a:spAutoFit/>
          </a:bodyPr>
          <a:lstStyle/>
          <a:p>
            <a:r>
              <a:rPr lang="hu-HU" b="1" dirty="0"/>
              <a:t>Kihívásokra adott válaszok</a:t>
            </a:r>
          </a:p>
          <a:p>
            <a:endParaRPr lang="hu-HU" sz="1400" b="1" dirty="0"/>
          </a:p>
          <a:p>
            <a:r>
              <a:rPr lang="hu-HU" sz="1400" b="1" dirty="0"/>
              <a:t>Előzmények</a:t>
            </a:r>
          </a:p>
          <a:p>
            <a:pPr marL="285750" indent="-285750">
              <a:buFontTx/>
              <a:buChar char="-"/>
            </a:pPr>
            <a:r>
              <a:rPr lang="hu-HU" sz="1400" dirty="0"/>
              <a:t>Munkaprogramszerkesztő</a:t>
            </a:r>
          </a:p>
          <a:p>
            <a:pPr marL="285750" indent="-285750">
              <a:buFontTx/>
              <a:buChar char="-"/>
            </a:pPr>
            <a:r>
              <a:rPr lang="hu-HU" sz="1400" dirty="0"/>
              <a:t>Munkalap rendszer</a:t>
            </a:r>
          </a:p>
          <a:p>
            <a:pPr marL="285750" indent="-285750">
              <a:buFontTx/>
              <a:buChar char="-"/>
            </a:pPr>
            <a:r>
              <a:rPr lang="hu-HU" sz="1400" dirty="0"/>
              <a:t>Könyvvizsgálati dosszié</a:t>
            </a:r>
          </a:p>
          <a:p>
            <a:pPr marL="285750" indent="-285750">
              <a:buFontTx/>
              <a:buChar char="-"/>
            </a:pPr>
            <a:r>
              <a:rPr lang="hu-HU" sz="1400" dirty="0"/>
              <a:t>Tervezés-Kockázatbecslés – IFAC ajánlás alapján</a:t>
            </a:r>
          </a:p>
          <a:p>
            <a:pPr marL="285750" indent="-285750">
              <a:buFontTx/>
              <a:buChar char="-"/>
            </a:pPr>
            <a:r>
              <a:rPr lang="hu-HU" sz="1400" dirty="0"/>
              <a:t>Személyes és kiscsoportos oktatások tapasztalatai</a:t>
            </a:r>
          </a:p>
          <a:p>
            <a:pPr marL="285750" indent="-285750">
              <a:buFontTx/>
              <a:buChar char="-"/>
            </a:pPr>
            <a:r>
              <a:rPr lang="hu-HU" sz="1400" dirty="0"/>
              <a:t>Minőség-ellenőrzések tapasztalatai</a:t>
            </a:r>
          </a:p>
        </p:txBody>
      </p:sp>
      <p:sp>
        <p:nvSpPr>
          <p:cNvPr id="11" name="Szövegdoboz 10">
            <a:extLst>
              <a:ext uri="{FF2B5EF4-FFF2-40B4-BE49-F238E27FC236}">
                <a16:creationId xmlns:a16="http://schemas.microsoft.com/office/drawing/2014/main" id="{C14E4913-2D50-43B4-BFA1-7781DAEF50A4}"/>
              </a:ext>
            </a:extLst>
          </p:cNvPr>
          <p:cNvSpPr txBox="1"/>
          <p:nvPr/>
        </p:nvSpPr>
        <p:spPr>
          <a:xfrm>
            <a:off x="6109470" y="2468272"/>
            <a:ext cx="5810641" cy="3785652"/>
          </a:xfrm>
          <a:prstGeom prst="rect">
            <a:avLst/>
          </a:prstGeom>
          <a:solidFill>
            <a:schemeClr val="accent3">
              <a:lumMod val="40000"/>
              <a:lumOff val="60000"/>
            </a:schemeClr>
          </a:solidFill>
        </p:spPr>
        <p:txBody>
          <a:bodyPr wrap="square" rtlCol="0">
            <a:spAutoFit/>
          </a:bodyPr>
          <a:lstStyle/>
          <a:p>
            <a:endParaRPr lang="hu-HU" sz="1600" b="1" dirty="0"/>
          </a:p>
          <a:p>
            <a:endParaRPr lang="hu-HU" sz="1600" b="1" dirty="0"/>
          </a:p>
          <a:p>
            <a:r>
              <a:rPr lang="hu-HU" sz="1600" b="1" dirty="0"/>
              <a:t>Aktuális fejlesztések a 2023-as verzióban</a:t>
            </a:r>
          </a:p>
          <a:p>
            <a:endParaRPr lang="hu-HU" sz="1600" b="1" dirty="0"/>
          </a:p>
          <a:p>
            <a:pPr marL="285750" indent="-285750">
              <a:buFontTx/>
              <a:buChar char="-"/>
            </a:pPr>
            <a:r>
              <a:rPr lang="hu-HU" sz="1600" dirty="0"/>
              <a:t>A 315 változások átvezetése</a:t>
            </a:r>
          </a:p>
          <a:p>
            <a:pPr marL="742950" lvl="1" indent="-285750">
              <a:buFontTx/>
              <a:buChar char="-"/>
            </a:pPr>
            <a:r>
              <a:rPr lang="hu-HU" sz="1600" dirty="0"/>
              <a:t>Tervezés, Kockázatbecslés</a:t>
            </a:r>
          </a:p>
          <a:p>
            <a:pPr marL="742950" lvl="1" indent="-285750">
              <a:buFontTx/>
              <a:buChar char="-"/>
            </a:pPr>
            <a:r>
              <a:rPr lang="hu-HU" sz="1600" dirty="0"/>
              <a:t>Munkaprogramszerkesztés</a:t>
            </a:r>
          </a:p>
          <a:p>
            <a:pPr marL="742950" lvl="1" indent="-285750">
              <a:buFontTx/>
              <a:buChar char="-"/>
            </a:pPr>
            <a:endParaRPr lang="hu-HU" sz="1600" dirty="0"/>
          </a:p>
          <a:p>
            <a:pPr marL="285750" lvl="1" indent="-285750">
              <a:buFontTx/>
              <a:buChar char="-"/>
            </a:pPr>
            <a:r>
              <a:rPr lang="hu-HU" sz="1600" dirty="0"/>
              <a:t>A 315 változások hatása</a:t>
            </a:r>
          </a:p>
          <a:p>
            <a:pPr marL="714375" lvl="2" indent="-285750">
              <a:buFontTx/>
              <a:buChar char="-"/>
            </a:pPr>
            <a:r>
              <a:rPr lang="hu-HU" sz="1600" dirty="0"/>
              <a:t>Munkalapok</a:t>
            </a:r>
          </a:p>
          <a:p>
            <a:pPr marL="714375" lvl="2" indent="-285750">
              <a:buFontTx/>
              <a:buChar char="-"/>
            </a:pPr>
            <a:r>
              <a:rPr lang="hu-HU" sz="1600" dirty="0"/>
              <a:t>Minőség-ellenőrzés – dokumentum feltöltés</a:t>
            </a:r>
          </a:p>
          <a:p>
            <a:pPr marL="714375" lvl="2" indent="-285750">
              <a:buFontTx/>
              <a:buChar char="-"/>
            </a:pPr>
            <a:r>
              <a:rPr lang="hu-HU" sz="1600" dirty="0"/>
              <a:t>Főlap és elemzés – AdatElemző modul</a:t>
            </a:r>
          </a:p>
          <a:p>
            <a:pPr marL="714375" lvl="2" indent="-285750">
              <a:buFontTx/>
              <a:buChar char="-"/>
            </a:pPr>
            <a:endParaRPr lang="hu-HU" sz="1600" dirty="0"/>
          </a:p>
          <a:p>
            <a:pPr marL="285750" indent="-285750">
              <a:buFontTx/>
              <a:buChar char="-"/>
            </a:pPr>
            <a:r>
              <a:rPr lang="hu-HU" sz="1600" dirty="0">
                <a:solidFill>
                  <a:srgbClr val="0033CC"/>
                </a:solidFill>
              </a:rPr>
              <a:t>e-szamvitel.hu </a:t>
            </a:r>
            <a:r>
              <a:rPr lang="hu-HU" sz="1600" dirty="0"/>
              <a:t>- Webes alkalmazás NAV Online számla lekérdezés</a:t>
            </a:r>
          </a:p>
        </p:txBody>
      </p:sp>
    </p:spTree>
    <p:extLst>
      <p:ext uri="{BB962C8B-B14F-4D97-AF65-F5344CB8AC3E}">
        <p14:creationId xmlns:p14="http://schemas.microsoft.com/office/powerpoint/2010/main" val="19653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pic>
        <p:nvPicPr>
          <p:cNvPr id="2" name="Kép 1">
            <a:extLst>
              <a:ext uri="{FF2B5EF4-FFF2-40B4-BE49-F238E27FC236}">
                <a16:creationId xmlns:a16="http://schemas.microsoft.com/office/drawing/2014/main" id="{59A13FAC-0775-4C8D-9CE0-4F9E95F52B0E}"/>
              </a:ext>
            </a:extLst>
          </p:cNvPr>
          <p:cNvPicPr>
            <a:picLocks noChangeAspect="1"/>
          </p:cNvPicPr>
          <p:nvPr/>
        </p:nvPicPr>
        <p:blipFill>
          <a:blip r:embed="rId4"/>
          <a:stretch>
            <a:fillRect/>
          </a:stretch>
        </p:blipFill>
        <p:spPr>
          <a:xfrm>
            <a:off x="325028" y="2477762"/>
            <a:ext cx="5721347" cy="4361314"/>
          </a:xfrm>
          <a:prstGeom prst="rect">
            <a:avLst/>
          </a:prstGeom>
        </p:spPr>
      </p:pic>
      <p:pic>
        <p:nvPicPr>
          <p:cNvPr id="3" name="Kép 2">
            <a:extLst>
              <a:ext uri="{FF2B5EF4-FFF2-40B4-BE49-F238E27FC236}">
                <a16:creationId xmlns:a16="http://schemas.microsoft.com/office/drawing/2014/main" id="{F28EE5E7-A790-46E9-B778-13B45249D730}"/>
              </a:ext>
            </a:extLst>
          </p:cNvPr>
          <p:cNvPicPr>
            <a:picLocks noChangeAspect="1"/>
          </p:cNvPicPr>
          <p:nvPr/>
        </p:nvPicPr>
        <p:blipFill>
          <a:blip r:embed="rId5"/>
          <a:stretch>
            <a:fillRect/>
          </a:stretch>
        </p:blipFill>
        <p:spPr>
          <a:xfrm>
            <a:off x="336566" y="1681636"/>
            <a:ext cx="5712131" cy="602491"/>
          </a:xfrm>
          <a:prstGeom prst="rect">
            <a:avLst/>
          </a:prstGeom>
        </p:spPr>
      </p:pic>
      <p:sp>
        <p:nvSpPr>
          <p:cNvPr id="8" name="Szövegdoboz 7">
            <a:extLst>
              <a:ext uri="{FF2B5EF4-FFF2-40B4-BE49-F238E27FC236}">
                <a16:creationId xmlns:a16="http://schemas.microsoft.com/office/drawing/2014/main" id="{AFE23942-57AD-4852-846E-2495650EA30D}"/>
              </a:ext>
            </a:extLst>
          </p:cNvPr>
          <p:cNvSpPr txBox="1"/>
          <p:nvPr/>
        </p:nvSpPr>
        <p:spPr>
          <a:xfrm>
            <a:off x="4875517" y="1337200"/>
            <a:ext cx="2753703" cy="369332"/>
          </a:xfrm>
          <a:prstGeom prst="rect">
            <a:avLst/>
          </a:prstGeom>
          <a:noFill/>
        </p:spPr>
        <p:txBody>
          <a:bodyPr wrap="none" rtlCol="0">
            <a:spAutoFit/>
          </a:bodyPr>
          <a:lstStyle/>
          <a:p>
            <a:r>
              <a:rPr lang="hu-HU" b="1" dirty="0"/>
              <a:t>PÉNZÜGYI KIMUTATÁS</a:t>
            </a:r>
          </a:p>
        </p:txBody>
      </p:sp>
      <p:graphicFrame>
        <p:nvGraphicFramePr>
          <p:cNvPr id="6" name="Táblázat 5">
            <a:extLst>
              <a:ext uri="{FF2B5EF4-FFF2-40B4-BE49-F238E27FC236}">
                <a16:creationId xmlns:a16="http://schemas.microsoft.com/office/drawing/2014/main" id="{FF832C84-3CE4-4040-9357-BF842178E483}"/>
              </a:ext>
            </a:extLst>
          </p:cNvPr>
          <p:cNvGraphicFramePr>
            <a:graphicFrameLocks noGrp="1"/>
          </p:cNvGraphicFramePr>
          <p:nvPr>
            <p:extLst>
              <p:ext uri="{D42A27DB-BD31-4B8C-83A1-F6EECF244321}">
                <p14:modId xmlns:p14="http://schemas.microsoft.com/office/powerpoint/2010/main" val="891937242"/>
              </p:ext>
            </p:extLst>
          </p:nvPr>
        </p:nvGraphicFramePr>
        <p:xfrm>
          <a:off x="6456040" y="1877901"/>
          <a:ext cx="5712131" cy="4938417"/>
        </p:xfrm>
        <a:graphic>
          <a:graphicData uri="http://schemas.openxmlformats.org/drawingml/2006/table">
            <a:tbl>
              <a:tblPr/>
              <a:tblGrid>
                <a:gridCol w="1473020">
                  <a:extLst>
                    <a:ext uri="{9D8B030D-6E8A-4147-A177-3AD203B41FA5}">
                      <a16:colId xmlns:a16="http://schemas.microsoft.com/office/drawing/2014/main" val="2417039516"/>
                    </a:ext>
                  </a:extLst>
                </a:gridCol>
                <a:gridCol w="1380474">
                  <a:extLst>
                    <a:ext uri="{9D8B030D-6E8A-4147-A177-3AD203B41FA5}">
                      <a16:colId xmlns:a16="http://schemas.microsoft.com/office/drawing/2014/main" val="1452950346"/>
                    </a:ext>
                  </a:extLst>
                </a:gridCol>
                <a:gridCol w="1552713">
                  <a:extLst>
                    <a:ext uri="{9D8B030D-6E8A-4147-A177-3AD203B41FA5}">
                      <a16:colId xmlns:a16="http://schemas.microsoft.com/office/drawing/2014/main" val="2727301209"/>
                    </a:ext>
                  </a:extLst>
                </a:gridCol>
                <a:gridCol w="1305924">
                  <a:extLst>
                    <a:ext uri="{9D8B030D-6E8A-4147-A177-3AD203B41FA5}">
                      <a16:colId xmlns:a16="http://schemas.microsoft.com/office/drawing/2014/main" val="2470185883"/>
                    </a:ext>
                  </a:extLst>
                </a:gridCol>
              </a:tblGrid>
              <a:tr h="377815">
                <a:tc>
                  <a:txBody>
                    <a:bodyPr/>
                    <a:lstStyle/>
                    <a:p>
                      <a:pPr algn="ctr" fontAlgn="ctr"/>
                      <a:r>
                        <a:rPr lang="hu-HU" sz="1000" b="1" i="0" u="none" strike="noStrike">
                          <a:solidFill>
                            <a:srgbClr val="000000"/>
                          </a:solidFill>
                          <a:effectLst/>
                          <a:latin typeface="Calibri" panose="020F0502020204030204" pitchFamily="34" charset="0"/>
                        </a:rPr>
                        <a:t>Ablak/Terület</a:t>
                      </a:r>
                    </a:p>
                  </a:txBody>
                  <a:tcPr marL="9016" marR="9016" marT="90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Módosult</a:t>
                      </a:r>
                    </a:p>
                  </a:txBody>
                  <a:tcPr marL="9016" marR="9016" marT="90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Bővült</a:t>
                      </a:r>
                    </a:p>
                  </a:txBody>
                  <a:tcPr marL="9016" marR="9016" marT="90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Hatása a 2022-2023-as adatátvételre</a:t>
                      </a:r>
                    </a:p>
                  </a:txBody>
                  <a:tcPr marL="9016" marR="9016" marT="90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068546"/>
                  </a:ext>
                </a:extLst>
              </a:tr>
              <a:tr h="188908">
                <a:tc gridSpan="4">
                  <a:txBody>
                    <a:bodyPr/>
                    <a:lstStyle/>
                    <a:p>
                      <a:pPr algn="l" fontAlgn="t"/>
                      <a:r>
                        <a:rPr lang="hu-HU" sz="1000" b="1" i="0" u="none" strike="noStrike" dirty="0">
                          <a:solidFill>
                            <a:srgbClr val="000000"/>
                          </a:solidFill>
                          <a:effectLst/>
                          <a:latin typeface="Calibri" panose="020F0502020204030204" pitchFamily="34" charset="0"/>
                        </a:rPr>
                        <a:t>KOCKÁZATBECSLÉS</a:t>
                      </a:r>
                    </a:p>
                  </a:txBody>
                  <a:tcPr marL="9016" marR="9016" marT="90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361033628"/>
                  </a:ext>
                </a:extLst>
              </a:tr>
              <a:tr h="188908">
                <a:tc rowSpan="11">
                  <a:txBody>
                    <a:bodyPr/>
                    <a:lstStyle/>
                    <a:p>
                      <a:pPr marL="180975" indent="0" algn="l" fontAlgn="t"/>
                      <a:r>
                        <a:rPr lang="hu-HU" sz="1000" b="1" i="0" u="none" strike="noStrike" dirty="0">
                          <a:solidFill>
                            <a:srgbClr val="000000"/>
                          </a:solidFill>
                          <a:effectLst/>
                          <a:latin typeface="Calibri" panose="020F0502020204030204" pitchFamily="34" charset="0"/>
                        </a:rPr>
                        <a:t>PÜ kimutatás</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p>
                      <a:pPr algn="l" fontAlgn="t"/>
                      <a:r>
                        <a:rPr lang="hu-HU" sz="1000" b="0" i="0" u="none" strike="noStrike" dirty="0">
                          <a:solidFill>
                            <a:srgbClr val="000000"/>
                          </a:solidFill>
                          <a:effectLst/>
                          <a:latin typeface="Calibri" panose="020F0502020204030204" pitchFamily="34" charset="0"/>
                        </a:rPr>
                        <a:t> </a:t>
                      </a: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 </a:t>
                      </a:r>
                      <a:r>
                        <a:rPr lang="hu-HU" sz="1000" b="1" i="0" u="none" strike="noStrike" dirty="0">
                          <a:solidFill>
                            <a:srgbClr val="000000"/>
                          </a:solidFill>
                          <a:effectLst/>
                          <a:latin typeface="Calibri" panose="020F0502020204030204" pitchFamily="34" charset="0"/>
                        </a:rPr>
                        <a:t>Kockázatok meghat.</a:t>
                      </a:r>
                      <a:endParaRPr lang="hu-HU" sz="1000" b="0" i="0" u="none" strike="noStrike" dirty="0">
                        <a:solidFill>
                          <a:srgbClr val="000000"/>
                        </a:solidFill>
                        <a:effectLst/>
                        <a:latin typeface="Calibri" panose="020F0502020204030204" pitchFamily="34" charset="0"/>
                      </a:endParaRP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1" i="0" u="none" strike="noStrike" dirty="0">
                          <a:solidFill>
                            <a:srgbClr val="FF0000"/>
                          </a:solidFill>
                          <a:effectLst/>
                          <a:latin typeface="Calibri" panose="020F0502020204030204" pitchFamily="34" charset="0"/>
                        </a:rPr>
                        <a:t>" RELEVÁNS " </a:t>
                      </a:r>
                      <a:r>
                        <a:rPr lang="hu-HU" sz="1000" b="0" i="0" u="none" strike="noStrike" dirty="0">
                          <a:solidFill>
                            <a:srgbClr val="000000"/>
                          </a:solidFill>
                          <a:effectLst/>
                          <a:latin typeface="Calibri" panose="020F0502020204030204" pitchFamily="34" charset="0"/>
                        </a:rPr>
                        <a:t>kiegészítés</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1" i="0" u="none" strike="noStrike" dirty="0">
                          <a:solidFill>
                            <a:srgbClr val="FF0000"/>
                          </a:solidFill>
                          <a:effectLst/>
                          <a:latin typeface="Calibri" panose="020F0502020204030204" pitchFamily="34" charset="0"/>
                        </a:rPr>
                        <a:t>" RELEVÁNS "</a:t>
                      </a:r>
                      <a:r>
                        <a:rPr lang="hu-HU" sz="1000" b="0" i="0" u="none" strike="noStrike" dirty="0">
                          <a:solidFill>
                            <a:srgbClr val="000000"/>
                          </a:solidFill>
                          <a:effectLst/>
                          <a:latin typeface="Calibri" panose="020F0502020204030204" pitchFamily="34" charset="0"/>
                        </a:rPr>
                        <a:t> kiegészítés</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848624"/>
                  </a:ext>
                </a:extLst>
              </a:tr>
              <a:tr h="18890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a:solidFill>
                            <a:srgbClr val="000000"/>
                          </a:solidFill>
                          <a:effectLst/>
                          <a:latin typeface="Calibri" panose="020F0502020204030204" pitchFamily="34" charset="0"/>
                        </a:rPr>
                        <a:t>Lényeges hibás állítás valószínűsége fennáll?</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656955597"/>
                  </a:ext>
                </a:extLst>
              </a:tr>
              <a:tr h="566724">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2023-tól Né/Alacsony/Közepes/Magas</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 </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Pótolni kell.</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44098"/>
                  </a:ext>
                </a:extLst>
              </a:tr>
              <a:tr h="18890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a:solidFill>
                            <a:srgbClr val="000000"/>
                          </a:solidFill>
                          <a:effectLst/>
                          <a:latin typeface="Calibri" panose="020F0502020204030204" pitchFamily="34" charset="0"/>
                        </a:rPr>
                        <a:t>Eredendő kockázat becsült szintje</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0260647"/>
                  </a:ext>
                </a:extLst>
              </a:tr>
              <a:tr h="566724">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2023-tól Üres/Standard/Fokozott/Jelentős</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Számított /</a:t>
                      </a:r>
                    </a:p>
                    <a:p>
                      <a:pPr algn="l" fontAlgn="t"/>
                      <a:r>
                        <a:rPr lang="hu-HU" sz="1000" b="0" i="0" u="none" strike="noStrike" dirty="0">
                          <a:solidFill>
                            <a:srgbClr val="000000"/>
                          </a:solidFill>
                          <a:effectLst/>
                          <a:latin typeface="Calibri" panose="020F0502020204030204" pitchFamily="34" charset="0"/>
                        </a:rPr>
                        <a:t>Az átminősítés okát meg kell határozni.</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Pótolni kell.</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436166"/>
                  </a:ext>
                </a:extLst>
              </a:tr>
              <a:tr h="18890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dirty="0">
                          <a:solidFill>
                            <a:srgbClr val="000000"/>
                          </a:solidFill>
                          <a:effectLst/>
                          <a:latin typeface="Calibri" panose="020F0502020204030204" pitchFamily="34" charset="0"/>
                        </a:rPr>
                        <a:t>Kontroll kockázat becslése;      2023-tól Kontrollok tesztelését tervezik?</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761677267"/>
                  </a:ext>
                </a:extLst>
              </a:tr>
              <a:tr h="755632">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2023-tól Üres/IGEN/NEM</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 </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Pótolni kell.</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514660"/>
                  </a:ext>
                </a:extLst>
              </a:tr>
              <a:tr h="18890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a:solidFill>
                            <a:srgbClr val="000000"/>
                          </a:solidFill>
                          <a:effectLst/>
                          <a:latin typeface="Calibri" panose="020F0502020204030204" pitchFamily="34" charset="0"/>
                        </a:rPr>
                        <a:t>Lényeges hibás állítás kockázata*</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849944352"/>
                  </a:ext>
                </a:extLst>
              </a:tr>
              <a:tr h="576170">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Ha a kontrollok tesztelésére NEM, akkor LHÁK=Eredendő kockázat</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Az átminősítés okát meg kell határozni.</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Újra programozott, mely átminősíthető.</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891003"/>
                  </a:ext>
                </a:extLst>
              </a:tr>
              <a:tr h="18890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a:solidFill>
                            <a:srgbClr val="000000"/>
                          </a:solidFill>
                          <a:effectLst/>
                          <a:latin typeface="Calibri" panose="020F0502020204030204" pitchFamily="34" charset="0"/>
                        </a:rPr>
                        <a:t>Kockázati mátrix</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439489931"/>
                  </a:ext>
                </a:extLst>
              </a:tr>
              <a:tr h="648088">
                <a:tc vMerge="1">
                  <a:txBody>
                    <a:bodyPr/>
                    <a:lstStyle/>
                    <a:p>
                      <a:pPr algn="l" fontAlgn="t"/>
                      <a:endParaRPr lang="hu-HU" sz="1000" b="0" i="0" u="none" strike="noStrike" dirty="0">
                        <a:solidFill>
                          <a:srgbClr val="000000"/>
                        </a:solidFill>
                        <a:effectLst/>
                        <a:latin typeface="Calibri" panose="020F0502020204030204" pitchFamily="34" charset="0"/>
                      </a:endParaRPr>
                    </a:p>
                  </a:txBody>
                  <a:tcPr marL="9016" marR="9016" marT="90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 </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A bizonyítékok elégségesek? Ha NEM, akkor kiegészítő eljárásokat kell meghatározni.</a:t>
                      </a:r>
                    </a:p>
                  </a:txBody>
                  <a:tcPr marL="9016" marR="9016" marT="9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Korábban nem volt, pótolni kell.</a:t>
                      </a:r>
                    </a:p>
                  </a:txBody>
                  <a:tcPr marL="9016" marR="9016" marT="90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760212"/>
                  </a:ext>
                </a:extLst>
              </a:tr>
            </a:tbl>
          </a:graphicData>
        </a:graphic>
      </p:graphicFrame>
      <p:pic>
        <p:nvPicPr>
          <p:cNvPr id="12" name="Kép 11">
            <a:extLst>
              <a:ext uri="{FF2B5EF4-FFF2-40B4-BE49-F238E27FC236}">
                <a16:creationId xmlns:a16="http://schemas.microsoft.com/office/drawing/2014/main" id="{E3CFBDC6-D2DE-49DF-B4E1-A3593C46495E}"/>
              </a:ext>
            </a:extLst>
          </p:cNvPr>
          <p:cNvPicPr>
            <a:picLocks noChangeAspect="1"/>
          </p:cNvPicPr>
          <p:nvPr/>
        </p:nvPicPr>
        <p:blipFill>
          <a:blip r:embed="rId6"/>
          <a:stretch>
            <a:fillRect/>
          </a:stretch>
        </p:blipFill>
        <p:spPr>
          <a:xfrm>
            <a:off x="480582" y="3537584"/>
            <a:ext cx="3532122" cy="1771650"/>
          </a:xfrm>
          <a:prstGeom prst="rect">
            <a:avLst/>
          </a:prstGeom>
        </p:spPr>
      </p:pic>
      <p:sp>
        <p:nvSpPr>
          <p:cNvPr id="14" name="Szövegdoboz 13">
            <a:extLst>
              <a:ext uri="{FF2B5EF4-FFF2-40B4-BE49-F238E27FC236}">
                <a16:creationId xmlns:a16="http://schemas.microsoft.com/office/drawing/2014/main" id="{A9EF622B-B3D3-402F-B03A-BCDCE63DBD0E}"/>
              </a:ext>
            </a:extLst>
          </p:cNvPr>
          <p:cNvSpPr txBox="1"/>
          <p:nvPr/>
        </p:nvSpPr>
        <p:spPr>
          <a:xfrm>
            <a:off x="1713889" y="4420673"/>
            <a:ext cx="1357775" cy="369332"/>
          </a:xfrm>
          <a:prstGeom prst="rect">
            <a:avLst/>
          </a:prstGeom>
          <a:noFill/>
        </p:spPr>
        <p:txBody>
          <a:bodyPr wrap="square" rtlCol="0">
            <a:spAutoFit/>
          </a:bodyPr>
          <a:lstStyle/>
          <a:p>
            <a:r>
              <a:rPr lang="hu-HU" dirty="0">
                <a:solidFill>
                  <a:srgbClr val="FF0000"/>
                </a:solidFill>
              </a:rPr>
              <a:t>Releváns?</a:t>
            </a:r>
          </a:p>
        </p:txBody>
      </p:sp>
      <p:sp>
        <p:nvSpPr>
          <p:cNvPr id="4" name="Téglalap 3">
            <a:extLst>
              <a:ext uri="{FF2B5EF4-FFF2-40B4-BE49-F238E27FC236}">
                <a16:creationId xmlns:a16="http://schemas.microsoft.com/office/drawing/2014/main" id="{229976FE-9869-4F8E-B05F-ADFE187CEB94}"/>
              </a:ext>
            </a:extLst>
          </p:cNvPr>
          <p:cNvSpPr/>
          <p:nvPr/>
        </p:nvSpPr>
        <p:spPr>
          <a:xfrm>
            <a:off x="5059713" y="5369537"/>
            <a:ext cx="1019724" cy="3157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FACE44AE-0FF4-48AE-AEE4-B4E7E3775961}"/>
              </a:ext>
            </a:extLst>
          </p:cNvPr>
          <p:cNvSpPr/>
          <p:nvPr/>
        </p:nvSpPr>
        <p:spPr>
          <a:xfrm>
            <a:off x="7832718" y="2420887"/>
            <a:ext cx="4335453" cy="3469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5C9D3663-230E-4940-81F0-016A970B9328}"/>
              </a:ext>
            </a:extLst>
          </p:cNvPr>
          <p:cNvSpPr/>
          <p:nvPr/>
        </p:nvSpPr>
        <p:spPr>
          <a:xfrm>
            <a:off x="7824191" y="2780928"/>
            <a:ext cx="4335453" cy="31683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a:extLst>
              <a:ext uri="{FF2B5EF4-FFF2-40B4-BE49-F238E27FC236}">
                <a16:creationId xmlns:a16="http://schemas.microsoft.com/office/drawing/2014/main" id="{2472193E-4614-48AE-BBF8-660B16A1333D}"/>
              </a:ext>
            </a:extLst>
          </p:cNvPr>
          <p:cNvSpPr/>
          <p:nvPr/>
        </p:nvSpPr>
        <p:spPr>
          <a:xfrm>
            <a:off x="7824192" y="5939099"/>
            <a:ext cx="4343978"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Összeadás jele 16">
            <a:extLst>
              <a:ext uri="{FF2B5EF4-FFF2-40B4-BE49-F238E27FC236}">
                <a16:creationId xmlns:a16="http://schemas.microsoft.com/office/drawing/2014/main" id="{E4DB51E4-C20C-4771-A382-4C370FCFAAB6}"/>
              </a:ext>
            </a:extLst>
          </p:cNvPr>
          <p:cNvSpPr/>
          <p:nvPr/>
        </p:nvSpPr>
        <p:spPr>
          <a:xfrm>
            <a:off x="4720167" y="5939099"/>
            <a:ext cx="747798" cy="7592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a:extLst>
              <a:ext uri="{FF2B5EF4-FFF2-40B4-BE49-F238E27FC236}">
                <a16:creationId xmlns:a16="http://schemas.microsoft.com/office/drawing/2014/main" id="{FFF1B490-4D49-496A-B55A-1BBBF55C7DBC}"/>
              </a:ext>
            </a:extLst>
          </p:cNvPr>
          <p:cNvSpPr txBox="1"/>
          <p:nvPr/>
        </p:nvSpPr>
        <p:spPr>
          <a:xfrm>
            <a:off x="5460402" y="5822159"/>
            <a:ext cx="851622" cy="1015663"/>
          </a:xfrm>
          <a:prstGeom prst="rect">
            <a:avLst/>
          </a:prstGeom>
          <a:noFill/>
        </p:spPr>
        <p:txBody>
          <a:bodyPr wrap="square" rtlCol="0">
            <a:spAutoFit/>
          </a:bodyPr>
          <a:lstStyle/>
          <a:p>
            <a:r>
              <a:rPr lang="hu-HU" sz="6000" b="1" dirty="0"/>
              <a:t>2.</a:t>
            </a:r>
          </a:p>
        </p:txBody>
      </p:sp>
      <p:sp>
        <p:nvSpPr>
          <p:cNvPr id="20" name="Szövegdoboz 19">
            <a:extLst>
              <a:ext uri="{FF2B5EF4-FFF2-40B4-BE49-F238E27FC236}">
                <a16:creationId xmlns:a16="http://schemas.microsoft.com/office/drawing/2014/main" id="{A252957F-15A2-444E-8C56-5924AD30DC81}"/>
              </a:ext>
            </a:extLst>
          </p:cNvPr>
          <p:cNvSpPr txBox="1"/>
          <p:nvPr/>
        </p:nvSpPr>
        <p:spPr>
          <a:xfrm>
            <a:off x="3225095" y="916277"/>
            <a:ext cx="6455293" cy="461665"/>
          </a:xfrm>
          <a:prstGeom prst="rect">
            <a:avLst/>
          </a:prstGeom>
          <a:noFill/>
        </p:spPr>
        <p:txBody>
          <a:bodyPr wrap="none" rtlCol="0">
            <a:spAutoFit/>
          </a:bodyPr>
          <a:lstStyle/>
          <a:p>
            <a:r>
              <a:rPr lang="hu-HU" sz="2400" b="1" dirty="0"/>
              <a:t>VÁLTOZÁSOK A KOCKÁZATBECSLÉSBEN</a:t>
            </a:r>
          </a:p>
        </p:txBody>
      </p:sp>
    </p:spTree>
    <p:extLst>
      <p:ext uri="{BB962C8B-B14F-4D97-AF65-F5344CB8AC3E}">
        <p14:creationId xmlns:p14="http://schemas.microsoft.com/office/powerpoint/2010/main" val="39715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5" grpId="0" animBg="1"/>
      <p:bldP spid="16" grpId="0" animBg="1"/>
      <p:bldP spid="18" grpId="0" animBg="1"/>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pic>
        <p:nvPicPr>
          <p:cNvPr id="2" name="Kép 1">
            <a:extLst>
              <a:ext uri="{FF2B5EF4-FFF2-40B4-BE49-F238E27FC236}">
                <a16:creationId xmlns:a16="http://schemas.microsoft.com/office/drawing/2014/main" id="{D2C1E09F-6335-49E4-9249-171258CDCCE5}"/>
              </a:ext>
            </a:extLst>
          </p:cNvPr>
          <p:cNvPicPr>
            <a:picLocks noChangeAspect="1"/>
          </p:cNvPicPr>
          <p:nvPr/>
        </p:nvPicPr>
        <p:blipFill>
          <a:blip r:embed="rId4"/>
          <a:stretch>
            <a:fillRect/>
          </a:stretch>
        </p:blipFill>
        <p:spPr>
          <a:xfrm>
            <a:off x="160160" y="1789604"/>
            <a:ext cx="5900956" cy="619125"/>
          </a:xfrm>
          <a:prstGeom prst="rect">
            <a:avLst/>
          </a:prstGeom>
        </p:spPr>
      </p:pic>
      <p:pic>
        <p:nvPicPr>
          <p:cNvPr id="3" name="Kép 2">
            <a:extLst>
              <a:ext uri="{FF2B5EF4-FFF2-40B4-BE49-F238E27FC236}">
                <a16:creationId xmlns:a16="http://schemas.microsoft.com/office/drawing/2014/main" id="{6930E929-347D-4C1B-A3F1-69A546DC5459}"/>
              </a:ext>
            </a:extLst>
          </p:cNvPr>
          <p:cNvPicPr>
            <a:picLocks noChangeAspect="1"/>
          </p:cNvPicPr>
          <p:nvPr/>
        </p:nvPicPr>
        <p:blipFill>
          <a:blip r:embed="rId5"/>
          <a:stretch>
            <a:fillRect/>
          </a:stretch>
        </p:blipFill>
        <p:spPr>
          <a:xfrm>
            <a:off x="185798" y="2408729"/>
            <a:ext cx="5879018" cy="4405385"/>
          </a:xfrm>
          <a:prstGeom prst="rect">
            <a:avLst/>
          </a:prstGeom>
        </p:spPr>
      </p:pic>
      <p:sp>
        <p:nvSpPr>
          <p:cNvPr id="4" name="Szövegdoboz 3">
            <a:extLst>
              <a:ext uri="{FF2B5EF4-FFF2-40B4-BE49-F238E27FC236}">
                <a16:creationId xmlns:a16="http://schemas.microsoft.com/office/drawing/2014/main" id="{A0A9018F-BD0A-4E3E-8281-E591DDBB246B}"/>
              </a:ext>
            </a:extLst>
          </p:cNvPr>
          <p:cNvSpPr txBox="1"/>
          <p:nvPr/>
        </p:nvSpPr>
        <p:spPr>
          <a:xfrm>
            <a:off x="2893748" y="1336202"/>
            <a:ext cx="7259360" cy="369332"/>
          </a:xfrm>
          <a:prstGeom prst="rect">
            <a:avLst/>
          </a:prstGeom>
          <a:noFill/>
        </p:spPr>
        <p:txBody>
          <a:bodyPr wrap="none" rtlCol="0">
            <a:spAutoFit/>
          </a:bodyPr>
          <a:lstStyle/>
          <a:p>
            <a:r>
              <a:rPr lang="hu-HU" b="1" dirty="0"/>
              <a:t>ÜGYLETCSOPORTOK, SZÁMLAEGYENLEGEK, KÖZZÉTÉTELEK</a:t>
            </a:r>
          </a:p>
        </p:txBody>
      </p:sp>
      <p:graphicFrame>
        <p:nvGraphicFramePr>
          <p:cNvPr id="8" name="Táblázat 7">
            <a:extLst>
              <a:ext uri="{FF2B5EF4-FFF2-40B4-BE49-F238E27FC236}">
                <a16:creationId xmlns:a16="http://schemas.microsoft.com/office/drawing/2014/main" id="{A4A88D86-029F-4468-B41F-7359830708D6}"/>
              </a:ext>
            </a:extLst>
          </p:cNvPr>
          <p:cNvGraphicFramePr>
            <a:graphicFrameLocks noGrp="1"/>
          </p:cNvGraphicFramePr>
          <p:nvPr>
            <p:extLst>
              <p:ext uri="{D42A27DB-BD31-4B8C-83A1-F6EECF244321}">
                <p14:modId xmlns:p14="http://schemas.microsoft.com/office/powerpoint/2010/main" val="683443322"/>
              </p:ext>
            </p:extLst>
          </p:nvPr>
        </p:nvGraphicFramePr>
        <p:xfrm>
          <a:off x="6246536" y="2041872"/>
          <a:ext cx="5785304" cy="4525962"/>
        </p:xfrm>
        <a:graphic>
          <a:graphicData uri="http://schemas.openxmlformats.org/drawingml/2006/table">
            <a:tbl>
              <a:tblPr/>
              <a:tblGrid>
                <a:gridCol w="1491889">
                  <a:extLst>
                    <a:ext uri="{9D8B030D-6E8A-4147-A177-3AD203B41FA5}">
                      <a16:colId xmlns:a16="http://schemas.microsoft.com/office/drawing/2014/main" val="3656340449"/>
                    </a:ext>
                  </a:extLst>
                </a:gridCol>
                <a:gridCol w="1398159">
                  <a:extLst>
                    <a:ext uri="{9D8B030D-6E8A-4147-A177-3AD203B41FA5}">
                      <a16:colId xmlns:a16="http://schemas.microsoft.com/office/drawing/2014/main" val="184069427"/>
                    </a:ext>
                  </a:extLst>
                </a:gridCol>
                <a:gridCol w="1572603">
                  <a:extLst>
                    <a:ext uri="{9D8B030D-6E8A-4147-A177-3AD203B41FA5}">
                      <a16:colId xmlns:a16="http://schemas.microsoft.com/office/drawing/2014/main" val="4131025408"/>
                    </a:ext>
                  </a:extLst>
                </a:gridCol>
                <a:gridCol w="1322653">
                  <a:extLst>
                    <a:ext uri="{9D8B030D-6E8A-4147-A177-3AD203B41FA5}">
                      <a16:colId xmlns:a16="http://schemas.microsoft.com/office/drawing/2014/main" val="1584585262"/>
                    </a:ext>
                  </a:extLst>
                </a:gridCol>
              </a:tblGrid>
              <a:tr h="340485">
                <a:tc>
                  <a:txBody>
                    <a:bodyPr/>
                    <a:lstStyle/>
                    <a:p>
                      <a:pPr algn="ctr" fontAlgn="ctr"/>
                      <a:r>
                        <a:rPr lang="hu-HU" sz="1000" b="1" i="0" u="none" strike="noStrike">
                          <a:solidFill>
                            <a:srgbClr val="000000"/>
                          </a:solidFill>
                          <a:effectLst/>
                          <a:latin typeface="Calibri" panose="020F0502020204030204" pitchFamily="34" charset="0"/>
                        </a:rPr>
                        <a:t>Ablak/Terület</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Módosult</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Bővült</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000" b="1" i="0" u="none" strike="noStrike">
                          <a:solidFill>
                            <a:srgbClr val="000000"/>
                          </a:solidFill>
                          <a:effectLst/>
                          <a:latin typeface="Calibri" panose="020F0502020204030204" pitchFamily="34" charset="0"/>
                        </a:rPr>
                        <a:t>Hatása a 2022-2023-as adatátvételre</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802627"/>
                  </a:ext>
                </a:extLst>
              </a:tr>
              <a:tr h="166090">
                <a:tc gridSpan="4">
                  <a:txBody>
                    <a:bodyPr/>
                    <a:lstStyle/>
                    <a:p>
                      <a:pPr algn="just" fontAlgn="ctr"/>
                      <a:r>
                        <a:rPr lang="hu-HU" sz="1000" b="1" i="0" u="none" strike="noStrike">
                          <a:solidFill>
                            <a:srgbClr val="000000"/>
                          </a:solidFill>
                          <a:effectLst/>
                          <a:latin typeface="Calibri" panose="020F0502020204030204" pitchFamily="34" charset="0"/>
                        </a:rPr>
                        <a:t>KOCKÁZATBECSLÉS</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118874851"/>
                  </a:ext>
                </a:extLst>
              </a:tr>
              <a:tr h="174395">
                <a:tc gridSpan="4">
                  <a:txBody>
                    <a:bodyPr/>
                    <a:lstStyle/>
                    <a:p>
                      <a:pPr algn="just" fontAlgn="ctr"/>
                      <a:r>
                        <a:rPr lang="hu-HU" sz="1000" b="1" i="0" u="none" strike="noStrike">
                          <a:solidFill>
                            <a:srgbClr val="000000"/>
                          </a:solidFill>
                          <a:effectLst/>
                          <a:latin typeface="Calibri" panose="020F0502020204030204" pitchFamily="34" charset="0"/>
                        </a:rPr>
                        <a:t>       Mérleg,- Eredménykimutatás tételek, Sajátos ügyletek</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403776253"/>
                  </a:ext>
                </a:extLst>
              </a:tr>
              <a:tr h="332181">
                <a:tc>
                  <a:txBody>
                    <a:bodyPr/>
                    <a:lstStyle/>
                    <a:p>
                      <a:pPr algn="just" fontAlgn="ctr"/>
                      <a:r>
                        <a:rPr lang="hu-HU" sz="1000" b="1" i="0" u="none" strike="noStrike">
                          <a:solidFill>
                            <a:srgbClr val="000000"/>
                          </a:solidFill>
                          <a:effectLst/>
                          <a:latin typeface="Calibri" panose="020F0502020204030204" pitchFamily="34" charset="0"/>
                        </a:rPr>
                        <a:t>Ügyletcsoportok, számlaegyenlegek</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1" i="0" u="none" strike="noStrike" dirty="0">
                          <a:solidFill>
                            <a:srgbClr val="000000"/>
                          </a:solidFill>
                          <a:effectLst/>
                          <a:latin typeface="Calibri" panose="020F0502020204030204" pitchFamily="34" charset="0"/>
                        </a:rPr>
                        <a:t> Kockázatok meghat.</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1" i="0" u="none" strike="noStrike" dirty="0">
                          <a:solidFill>
                            <a:srgbClr val="FF0000"/>
                          </a:solidFill>
                          <a:effectLst/>
                          <a:latin typeface="Calibri" panose="020F0502020204030204" pitchFamily="34" charset="0"/>
                        </a:rPr>
                        <a:t>" RELEVÁNS " </a:t>
                      </a:r>
                      <a:r>
                        <a:rPr lang="hu-HU" sz="1000" b="0" i="0" u="none" strike="noStrike" dirty="0">
                          <a:solidFill>
                            <a:srgbClr val="000000"/>
                          </a:solidFill>
                          <a:effectLst/>
                          <a:latin typeface="Calibri" panose="020F0502020204030204" pitchFamily="34" charset="0"/>
                        </a:rPr>
                        <a:t>kiegészítés</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1" i="0" u="none" strike="noStrike" dirty="0">
                          <a:solidFill>
                            <a:srgbClr val="FF0000"/>
                          </a:solidFill>
                          <a:effectLst/>
                          <a:latin typeface="Calibri" panose="020F0502020204030204" pitchFamily="34" charset="0"/>
                        </a:rPr>
                        <a:t>" RELEVÁNS " </a:t>
                      </a:r>
                      <a:r>
                        <a:rPr lang="hu-HU" sz="1000" b="0" i="0" u="none" strike="noStrike" dirty="0">
                          <a:solidFill>
                            <a:srgbClr val="000000"/>
                          </a:solidFill>
                          <a:effectLst/>
                          <a:latin typeface="Calibri" panose="020F0502020204030204" pitchFamily="34" charset="0"/>
                        </a:rPr>
                        <a:t>kiegészítés</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873206"/>
                  </a:ext>
                </a:extLst>
              </a:tr>
              <a:tr h="332181">
                <a:tc>
                  <a:txBody>
                    <a:bodyPr/>
                    <a:lstStyle/>
                    <a:p>
                      <a:pPr algn="just" fontAlgn="ctr"/>
                      <a:r>
                        <a:rPr lang="hu-HU" sz="1000" b="1" i="0" u="none" strike="noStrike" dirty="0">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hu-HU" sz="1000" b="1" i="0" u="none" strike="noStrike">
                          <a:solidFill>
                            <a:srgbClr val="000000"/>
                          </a:solidFill>
                          <a:effectLst/>
                          <a:latin typeface="Calibri" panose="020F0502020204030204" pitchFamily="34" charset="0"/>
                        </a:rPr>
                        <a:t>Az Áttekintés lapon meghatározott Lényegesség besorolások módosíthatók.</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just" fontAlgn="ctr"/>
                      <a:r>
                        <a:rPr lang="hu-HU" sz="1000" b="0" i="0" u="none" strike="noStrike">
                          <a:solidFill>
                            <a:srgbClr val="000000"/>
                          </a:solidFill>
                          <a:effectLst/>
                          <a:latin typeface="Calibri" panose="020F0502020204030204" pitchFamily="34" charset="0"/>
                        </a:rPr>
                        <a:t>Nincs</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471521"/>
                  </a:ext>
                </a:extLst>
              </a:tr>
              <a:tr h="174395">
                <a:tc>
                  <a:txBody>
                    <a:bodyPr/>
                    <a:lstStyle/>
                    <a:p>
                      <a:pPr algn="just" fontAlgn="ctr"/>
                      <a:r>
                        <a:rPr lang="hu-HU" sz="1000" b="1" i="0" u="none" strike="noStrike">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just" fontAlgn="ctr"/>
                      <a:r>
                        <a:rPr lang="hu-HU" sz="1000" b="1" i="0" u="none" strike="noStrike">
                          <a:solidFill>
                            <a:srgbClr val="000000"/>
                          </a:solidFill>
                          <a:effectLst/>
                          <a:latin typeface="Calibri" panose="020F0502020204030204" pitchFamily="34" charset="0"/>
                        </a:rPr>
                        <a:t>Lényeges hibás állítás valószínűsége fennáll?</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16324163"/>
                  </a:ext>
                </a:extLst>
              </a:tr>
              <a:tr h="498271">
                <a:tc>
                  <a:txBody>
                    <a:bodyPr/>
                    <a:lstStyle/>
                    <a:p>
                      <a:pPr algn="just" fontAlgn="ctr"/>
                      <a:r>
                        <a:rPr lang="hu-HU" sz="1000" b="1" i="0" u="none" strike="noStrike" dirty="0">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2023-tól Né/Alacsony/Közepes/Magas</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Pótolni kell.</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217500"/>
                  </a:ext>
                </a:extLst>
              </a:tr>
              <a:tr h="174395">
                <a:tc>
                  <a:txBody>
                    <a:bodyPr/>
                    <a:lstStyle/>
                    <a:p>
                      <a:pPr algn="just" fontAlgn="ctr"/>
                      <a:r>
                        <a:rPr lang="hu-HU" sz="1000" b="1" i="0" u="none" strike="noStrike">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just" fontAlgn="ctr"/>
                      <a:r>
                        <a:rPr lang="hu-HU" sz="1000" b="1" i="0" u="none" strike="noStrike">
                          <a:solidFill>
                            <a:srgbClr val="000000"/>
                          </a:solidFill>
                          <a:effectLst/>
                          <a:latin typeface="Calibri" panose="020F0502020204030204" pitchFamily="34" charset="0"/>
                        </a:rPr>
                        <a:t>Eredendő kockázat becsült szintje</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146793809"/>
                  </a:ext>
                </a:extLst>
              </a:tr>
              <a:tr h="498271">
                <a:tc>
                  <a:txBody>
                    <a:bodyPr/>
                    <a:lstStyle/>
                    <a:p>
                      <a:pPr algn="just" fontAlgn="ctr"/>
                      <a:r>
                        <a:rPr lang="hu-HU" sz="1000" b="1" i="0" u="none" strike="noStrike" dirty="0">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2023-tól Üres/Standard/Fokozott/Jelentős</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Az átminősítés okát meg kell határozni.</a:t>
                      </a:r>
                    </a:p>
                    <a:p>
                      <a:pPr algn="just" fontAlgn="ctr"/>
                      <a:endParaRPr lang="hu-HU" sz="1000" b="0" i="0" u="none" strike="noStrike" dirty="0">
                        <a:solidFill>
                          <a:srgbClr val="000000"/>
                        </a:solidFill>
                        <a:effectLst/>
                        <a:latin typeface="Calibri" panose="020F0502020204030204" pitchFamily="34" charset="0"/>
                      </a:endParaRP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Pótolni kell.</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172930"/>
                  </a:ext>
                </a:extLst>
              </a:tr>
              <a:tr h="166090">
                <a:tc>
                  <a:txBody>
                    <a:bodyPr/>
                    <a:lstStyle/>
                    <a:p>
                      <a:pPr algn="just" fontAlgn="ctr"/>
                      <a:r>
                        <a:rPr lang="hu-HU" sz="1000" b="1" i="0" u="none" strike="noStrike">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just" fontAlgn="ctr"/>
                      <a:r>
                        <a:rPr lang="hu-HU" sz="1000" b="1" i="0" u="none" strike="noStrike" dirty="0">
                          <a:solidFill>
                            <a:srgbClr val="000000"/>
                          </a:solidFill>
                          <a:effectLst/>
                          <a:latin typeface="Calibri" panose="020F0502020204030204" pitchFamily="34" charset="0"/>
                        </a:rPr>
                        <a:t>Kontroll kockázat becslése;        2023-tól Kontrollok tesztelését tervezik?</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761862994"/>
                  </a:ext>
                </a:extLst>
              </a:tr>
              <a:tr h="166090">
                <a:tc>
                  <a:txBody>
                    <a:bodyPr/>
                    <a:lstStyle/>
                    <a:p>
                      <a:pPr algn="just" fontAlgn="ctr"/>
                      <a:r>
                        <a:rPr lang="hu-HU" sz="1000" b="1" i="0" u="none" strike="noStrike">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2023-tól Üres/IGEN/NEM</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Pótolni kell.</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281109"/>
                  </a:ext>
                </a:extLst>
              </a:tr>
              <a:tr h="166090">
                <a:tc>
                  <a:txBody>
                    <a:bodyPr/>
                    <a:lstStyle/>
                    <a:p>
                      <a:pPr algn="just" fontAlgn="ctr"/>
                      <a:r>
                        <a:rPr lang="hu-HU" sz="1000" b="1" i="0" u="none" strike="noStrike">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just" fontAlgn="ctr"/>
                      <a:r>
                        <a:rPr lang="hu-HU" sz="1000" b="1" i="0" u="none" strike="noStrike">
                          <a:solidFill>
                            <a:srgbClr val="000000"/>
                          </a:solidFill>
                          <a:effectLst/>
                          <a:latin typeface="Calibri" panose="020F0502020204030204" pitchFamily="34" charset="0"/>
                        </a:rPr>
                        <a:t>Lényeges hibás állítás kockázata*</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316312788"/>
                  </a:ext>
                </a:extLst>
              </a:tr>
              <a:tr h="664362">
                <a:tc>
                  <a:txBody>
                    <a:bodyPr/>
                    <a:lstStyle/>
                    <a:p>
                      <a:pPr algn="just" fontAlgn="ctr"/>
                      <a:r>
                        <a:rPr lang="hu-HU" sz="1000" b="1" i="0" u="none" strike="noStrike" dirty="0">
                          <a:solidFill>
                            <a:srgbClr val="000000"/>
                          </a:solidFill>
                          <a:effectLst/>
                          <a:latin typeface="Calibri" panose="020F0502020204030204" pitchFamily="34" charset="0"/>
                        </a:rPr>
                        <a:t> </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a:solidFill>
                            <a:srgbClr val="000000"/>
                          </a:solidFill>
                          <a:effectLst/>
                          <a:latin typeface="Calibri" panose="020F0502020204030204" pitchFamily="34" charset="0"/>
                        </a:rPr>
                        <a:t>Ha a kontrollok tesztelésére NEM választ adtak, akkor azonos az Eredendő kockázattal.</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Az átminősítés okát meg kell határozni.</a:t>
                      </a:r>
                    </a:p>
                    <a:p>
                      <a:pPr algn="just" fontAlgn="ctr"/>
                      <a:endParaRPr lang="hu-HU" sz="1000" b="0" i="0" u="none" strike="noStrike" dirty="0">
                        <a:solidFill>
                          <a:srgbClr val="000000"/>
                        </a:solidFill>
                        <a:effectLst/>
                        <a:latin typeface="Calibri" panose="020F0502020204030204" pitchFamily="34" charset="0"/>
                      </a:endParaRP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hu-HU" sz="1000" b="0" i="0" u="none" strike="noStrike" dirty="0">
                          <a:solidFill>
                            <a:srgbClr val="000000"/>
                          </a:solidFill>
                          <a:effectLst/>
                          <a:latin typeface="Calibri" panose="020F0502020204030204" pitchFamily="34" charset="0"/>
                        </a:rPr>
                        <a:t>Újra programozott, mely átminősíthető</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223701"/>
                  </a:ext>
                </a:extLst>
              </a:tr>
              <a:tr h="166090">
                <a:tc>
                  <a:txBody>
                    <a:bodyPr/>
                    <a:lstStyle/>
                    <a:p>
                      <a:pPr algn="l" fontAlgn="t"/>
                      <a:r>
                        <a:rPr lang="hu-HU" sz="1000" b="0" i="0" u="none" strike="noStrike">
                          <a:solidFill>
                            <a:srgbClr val="000000"/>
                          </a:solidFill>
                          <a:effectLst/>
                          <a:latin typeface="Calibri" panose="020F0502020204030204" pitchFamily="34" charset="0"/>
                        </a:rPr>
                        <a:t> </a:t>
                      </a:r>
                    </a:p>
                  </a:txBody>
                  <a:tcPr marL="8305" marR="8305" marT="83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hu-HU" sz="1000" b="1" i="0" u="none" strike="noStrike">
                          <a:solidFill>
                            <a:srgbClr val="000000"/>
                          </a:solidFill>
                          <a:effectLst/>
                          <a:latin typeface="Calibri" panose="020F0502020204030204" pitchFamily="34" charset="0"/>
                        </a:rPr>
                        <a:t>Kockázati mátrix</a:t>
                      </a:r>
                    </a:p>
                  </a:txBody>
                  <a:tcPr marL="8305" marR="8305" marT="830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76317347"/>
                  </a:ext>
                </a:extLst>
              </a:tr>
              <a:tr h="506576">
                <a:tc>
                  <a:txBody>
                    <a:bodyPr/>
                    <a:lstStyle/>
                    <a:p>
                      <a:pPr algn="l" fontAlgn="t"/>
                      <a:r>
                        <a:rPr lang="hu-HU" sz="1000" b="0" i="0" u="none" strike="noStrike">
                          <a:solidFill>
                            <a:srgbClr val="000000"/>
                          </a:solidFill>
                          <a:effectLst/>
                          <a:latin typeface="Calibri" panose="020F0502020204030204" pitchFamily="34" charset="0"/>
                        </a:rPr>
                        <a:t> </a:t>
                      </a:r>
                    </a:p>
                  </a:txBody>
                  <a:tcPr marL="8305" marR="8305" marT="83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 </a:t>
                      </a:r>
                    </a:p>
                  </a:txBody>
                  <a:tcPr marL="8305" marR="8305" marT="8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a:solidFill>
                            <a:srgbClr val="000000"/>
                          </a:solidFill>
                          <a:effectLst/>
                          <a:latin typeface="Calibri" panose="020F0502020204030204" pitchFamily="34" charset="0"/>
                        </a:rPr>
                        <a:t>A bizonyítékok elégségesek? Ha NEM, akkor kiegészítő eljárásokat kell meghatározni.</a:t>
                      </a:r>
                    </a:p>
                  </a:txBody>
                  <a:tcPr marL="8305" marR="8305" marT="8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hu-HU" sz="1000" b="0" i="0" u="none" strike="noStrike" dirty="0">
                          <a:solidFill>
                            <a:srgbClr val="000000"/>
                          </a:solidFill>
                          <a:effectLst/>
                          <a:latin typeface="Calibri" panose="020F0502020204030204" pitchFamily="34" charset="0"/>
                        </a:rPr>
                        <a:t>Korábban nem volt, pótolni kell.</a:t>
                      </a:r>
                    </a:p>
                  </a:txBody>
                  <a:tcPr marL="8305" marR="8305" marT="830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508198"/>
                  </a:ext>
                </a:extLst>
              </a:tr>
            </a:tbl>
          </a:graphicData>
        </a:graphic>
      </p:graphicFrame>
      <p:pic>
        <p:nvPicPr>
          <p:cNvPr id="9" name="Kép 8">
            <a:extLst>
              <a:ext uri="{FF2B5EF4-FFF2-40B4-BE49-F238E27FC236}">
                <a16:creationId xmlns:a16="http://schemas.microsoft.com/office/drawing/2014/main" id="{589F2770-A246-450D-8EAD-9F6F374AFE2C}"/>
              </a:ext>
            </a:extLst>
          </p:cNvPr>
          <p:cNvPicPr>
            <a:picLocks noChangeAspect="1"/>
          </p:cNvPicPr>
          <p:nvPr/>
        </p:nvPicPr>
        <p:blipFill>
          <a:blip r:embed="rId6"/>
          <a:stretch>
            <a:fillRect/>
          </a:stretch>
        </p:blipFill>
        <p:spPr>
          <a:xfrm>
            <a:off x="376184" y="3445788"/>
            <a:ext cx="3741322" cy="1876581"/>
          </a:xfrm>
          <a:prstGeom prst="rect">
            <a:avLst/>
          </a:prstGeom>
        </p:spPr>
      </p:pic>
      <p:sp>
        <p:nvSpPr>
          <p:cNvPr id="10" name="Szövegdoboz 9">
            <a:extLst>
              <a:ext uri="{FF2B5EF4-FFF2-40B4-BE49-F238E27FC236}">
                <a16:creationId xmlns:a16="http://schemas.microsoft.com/office/drawing/2014/main" id="{E0D1A928-C84A-45B0-9848-0DA57DCD5F4D}"/>
              </a:ext>
            </a:extLst>
          </p:cNvPr>
          <p:cNvSpPr txBox="1"/>
          <p:nvPr/>
        </p:nvSpPr>
        <p:spPr>
          <a:xfrm>
            <a:off x="1609491" y="4199412"/>
            <a:ext cx="1274708" cy="369332"/>
          </a:xfrm>
          <a:prstGeom prst="rect">
            <a:avLst/>
          </a:prstGeom>
          <a:noFill/>
        </p:spPr>
        <p:txBody>
          <a:bodyPr wrap="none" rtlCol="0">
            <a:spAutoFit/>
          </a:bodyPr>
          <a:lstStyle/>
          <a:p>
            <a:r>
              <a:rPr lang="hu-HU" dirty="0">
                <a:solidFill>
                  <a:srgbClr val="FF0000"/>
                </a:solidFill>
              </a:rPr>
              <a:t>Releváns?</a:t>
            </a:r>
          </a:p>
        </p:txBody>
      </p:sp>
      <p:sp>
        <p:nvSpPr>
          <p:cNvPr id="12" name="Téglalap 11">
            <a:extLst>
              <a:ext uri="{FF2B5EF4-FFF2-40B4-BE49-F238E27FC236}">
                <a16:creationId xmlns:a16="http://schemas.microsoft.com/office/drawing/2014/main" id="{655E2F82-E783-4FE7-8FD7-42B11DA9DFBC}"/>
              </a:ext>
            </a:extLst>
          </p:cNvPr>
          <p:cNvSpPr/>
          <p:nvPr/>
        </p:nvSpPr>
        <p:spPr>
          <a:xfrm>
            <a:off x="5298366" y="5173980"/>
            <a:ext cx="792088"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A4599F16-246E-473E-BA89-D109F43706BA}"/>
              </a:ext>
            </a:extLst>
          </p:cNvPr>
          <p:cNvSpPr/>
          <p:nvPr/>
        </p:nvSpPr>
        <p:spPr>
          <a:xfrm>
            <a:off x="3052285" y="2883505"/>
            <a:ext cx="1897847" cy="3155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31602F5D-B72E-4E77-8706-6921D6571F44}"/>
              </a:ext>
            </a:extLst>
          </p:cNvPr>
          <p:cNvSpPr/>
          <p:nvPr/>
        </p:nvSpPr>
        <p:spPr>
          <a:xfrm>
            <a:off x="7702244" y="2734317"/>
            <a:ext cx="4329596" cy="3155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0B11AC3A-9F61-408E-AAC1-22EE45AEE2ED}"/>
              </a:ext>
            </a:extLst>
          </p:cNvPr>
          <p:cNvSpPr/>
          <p:nvPr/>
        </p:nvSpPr>
        <p:spPr>
          <a:xfrm>
            <a:off x="7702244" y="3052839"/>
            <a:ext cx="4329596" cy="28542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2031A768-A750-4C4F-9976-E3DE882BF6EC}"/>
              </a:ext>
            </a:extLst>
          </p:cNvPr>
          <p:cNvSpPr/>
          <p:nvPr/>
        </p:nvSpPr>
        <p:spPr>
          <a:xfrm>
            <a:off x="7702244" y="5907047"/>
            <a:ext cx="4329596" cy="6607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Összeadás jele 17">
            <a:extLst>
              <a:ext uri="{FF2B5EF4-FFF2-40B4-BE49-F238E27FC236}">
                <a16:creationId xmlns:a16="http://schemas.microsoft.com/office/drawing/2014/main" id="{FABD891F-65CF-494E-97E8-2284D930C647}"/>
              </a:ext>
            </a:extLst>
          </p:cNvPr>
          <p:cNvSpPr/>
          <p:nvPr/>
        </p:nvSpPr>
        <p:spPr>
          <a:xfrm>
            <a:off x="4950132" y="6078195"/>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a:extLst>
              <a:ext uri="{FF2B5EF4-FFF2-40B4-BE49-F238E27FC236}">
                <a16:creationId xmlns:a16="http://schemas.microsoft.com/office/drawing/2014/main" id="{611D63C3-71E1-4CBD-B6A6-94BC5FFA3540}"/>
              </a:ext>
            </a:extLst>
          </p:cNvPr>
          <p:cNvSpPr txBox="1"/>
          <p:nvPr/>
        </p:nvSpPr>
        <p:spPr>
          <a:xfrm>
            <a:off x="5697561" y="5966408"/>
            <a:ext cx="825867" cy="1015663"/>
          </a:xfrm>
          <a:prstGeom prst="rect">
            <a:avLst/>
          </a:prstGeom>
          <a:noFill/>
        </p:spPr>
        <p:txBody>
          <a:bodyPr wrap="none" rtlCol="0">
            <a:spAutoFit/>
          </a:bodyPr>
          <a:lstStyle/>
          <a:p>
            <a:r>
              <a:rPr lang="hu-HU" sz="6000" b="1" dirty="0"/>
              <a:t>2.</a:t>
            </a:r>
          </a:p>
        </p:txBody>
      </p:sp>
      <p:sp>
        <p:nvSpPr>
          <p:cNvPr id="20" name="Szövegdoboz 19">
            <a:extLst>
              <a:ext uri="{FF2B5EF4-FFF2-40B4-BE49-F238E27FC236}">
                <a16:creationId xmlns:a16="http://schemas.microsoft.com/office/drawing/2014/main" id="{6A0A3FBA-968C-4BDC-9A37-F6335F2F11C0}"/>
              </a:ext>
            </a:extLst>
          </p:cNvPr>
          <p:cNvSpPr txBox="1"/>
          <p:nvPr/>
        </p:nvSpPr>
        <p:spPr>
          <a:xfrm>
            <a:off x="2778431" y="869619"/>
            <a:ext cx="7499232" cy="523220"/>
          </a:xfrm>
          <a:prstGeom prst="rect">
            <a:avLst/>
          </a:prstGeom>
          <a:noFill/>
        </p:spPr>
        <p:txBody>
          <a:bodyPr wrap="none" rtlCol="0">
            <a:spAutoFit/>
          </a:bodyPr>
          <a:lstStyle/>
          <a:p>
            <a:r>
              <a:rPr lang="hu-HU" sz="2800" b="1" dirty="0"/>
              <a:t>VÁLTOZÁSOK A KOCKÁZATBECSLÉSBEN</a:t>
            </a:r>
          </a:p>
        </p:txBody>
      </p:sp>
    </p:spTree>
    <p:extLst>
      <p:ext uri="{BB962C8B-B14F-4D97-AF65-F5344CB8AC3E}">
        <p14:creationId xmlns:p14="http://schemas.microsoft.com/office/powerpoint/2010/main" val="2542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15" grpId="0" animBg="1"/>
      <p:bldP spid="16" grpId="0" animBg="1"/>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13" name="Szövegdoboz 12">
            <a:extLst>
              <a:ext uri="{FF2B5EF4-FFF2-40B4-BE49-F238E27FC236}">
                <a16:creationId xmlns:a16="http://schemas.microsoft.com/office/drawing/2014/main" id="{CB0D0B19-ACC2-4709-95F3-55928DE54E7A}"/>
              </a:ext>
            </a:extLst>
          </p:cNvPr>
          <p:cNvSpPr txBox="1"/>
          <p:nvPr/>
        </p:nvSpPr>
        <p:spPr>
          <a:xfrm>
            <a:off x="4404928" y="908894"/>
            <a:ext cx="4194866" cy="523220"/>
          </a:xfrm>
          <a:prstGeom prst="rect">
            <a:avLst/>
          </a:prstGeom>
          <a:noFill/>
        </p:spPr>
        <p:txBody>
          <a:bodyPr wrap="none" rtlCol="0">
            <a:spAutoFit/>
          </a:bodyPr>
          <a:lstStyle/>
          <a:p>
            <a:r>
              <a:rPr lang="hu-HU" sz="2800" b="1" dirty="0"/>
              <a:t>VÁLTOZÁSOK HATÁSA</a:t>
            </a:r>
            <a:endParaRPr lang="hu-HU" sz="2800" dirty="0"/>
          </a:p>
        </p:txBody>
      </p:sp>
      <p:pic>
        <p:nvPicPr>
          <p:cNvPr id="2" name="Kép 1">
            <a:extLst>
              <a:ext uri="{FF2B5EF4-FFF2-40B4-BE49-F238E27FC236}">
                <a16:creationId xmlns:a16="http://schemas.microsoft.com/office/drawing/2014/main" id="{D9003D8D-0D39-438E-B8A5-2262AAF631AE}"/>
              </a:ext>
            </a:extLst>
          </p:cNvPr>
          <p:cNvPicPr>
            <a:picLocks noChangeAspect="1"/>
          </p:cNvPicPr>
          <p:nvPr/>
        </p:nvPicPr>
        <p:blipFill>
          <a:blip r:embed="rId4"/>
          <a:stretch>
            <a:fillRect/>
          </a:stretch>
        </p:blipFill>
        <p:spPr>
          <a:xfrm>
            <a:off x="722439" y="2397304"/>
            <a:ext cx="10618835" cy="4433587"/>
          </a:xfrm>
          <a:prstGeom prst="rect">
            <a:avLst/>
          </a:prstGeom>
        </p:spPr>
      </p:pic>
      <p:sp>
        <p:nvSpPr>
          <p:cNvPr id="3" name="Szövegdoboz 2">
            <a:extLst>
              <a:ext uri="{FF2B5EF4-FFF2-40B4-BE49-F238E27FC236}">
                <a16:creationId xmlns:a16="http://schemas.microsoft.com/office/drawing/2014/main" id="{42539AAE-D86E-4719-B5F7-7CBF49FA5AE1}"/>
              </a:ext>
            </a:extLst>
          </p:cNvPr>
          <p:cNvSpPr txBox="1"/>
          <p:nvPr/>
        </p:nvSpPr>
        <p:spPr>
          <a:xfrm>
            <a:off x="7882953" y="1907738"/>
            <a:ext cx="2446054" cy="369332"/>
          </a:xfrm>
          <a:prstGeom prst="rect">
            <a:avLst/>
          </a:prstGeom>
          <a:noFill/>
        </p:spPr>
        <p:txBody>
          <a:bodyPr wrap="none" rtlCol="0">
            <a:spAutoFit/>
          </a:bodyPr>
          <a:lstStyle/>
          <a:p>
            <a:r>
              <a:rPr lang="hu-HU" b="1" dirty="0"/>
              <a:t>MUNKAFELADATOK</a:t>
            </a:r>
          </a:p>
        </p:txBody>
      </p:sp>
      <p:sp>
        <p:nvSpPr>
          <p:cNvPr id="9" name="Szövegdoboz 8">
            <a:extLst>
              <a:ext uri="{FF2B5EF4-FFF2-40B4-BE49-F238E27FC236}">
                <a16:creationId xmlns:a16="http://schemas.microsoft.com/office/drawing/2014/main" id="{45488AA5-1499-477B-A250-F94FE3B244A5}"/>
              </a:ext>
            </a:extLst>
          </p:cNvPr>
          <p:cNvSpPr txBox="1"/>
          <p:nvPr/>
        </p:nvSpPr>
        <p:spPr>
          <a:xfrm>
            <a:off x="2697269" y="1907738"/>
            <a:ext cx="2475871" cy="369332"/>
          </a:xfrm>
          <a:prstGeom prst="rect">
            <a:avLst/>
          </a:prstGeom>
          <a:noFill/>
        </p:spPr>
        <p:txBody>
          <a:bodyPr wrap="none" rtlCol="0">
            <a:spAutoFit/>
          </a:bodyPr>
          <a:lstStyle/>
          <a:p>
            <a:r>
              <a:rPr lang="hu-HU" b="1" dirty="0"/>
              <a:t>KOCKÁZATI MÁTRIX</a:t>
            </a:r>
          </a:p>
        </p:txBody>
      </p:sp>
      <p:sp>
        <p:nvSpPr>
          <p:cNvPr id="5" name="Nyíl: balra-jobbra mutató 4">
            <a:extLst>
              <a:ext uri="{FF2B5EF4-FFF2-40B4-BE49-F238E27FC236}">
                <a16:creationId xmlns:a16="http://schemas.microsoft.com/office/drawing/2014/main" id="{679163C9-DCBE-4ADF-AFAC-7314CCA82248}"/>
              </a:ext>
            </a:extLst>
          </p:cNvPr>
          <p:cNvSpPr/>
          <p:nvPr/>
        </p:nvSpPr>
        <p:spPr>
          <a:xfrm>
            <a:off x="5433573" y="5187630"/>
            <a:ext cx="3168352" cy="720080"/>
          </a:xfrm>
          <a:prstGeom prst="leftRightArrow">
            <a:avLst/>
          </a:prstGeom>
          <a:solidFill>
            <a:schemeClr val="accent1">
              <a:alpha val="0"/>
            </a:schemeClr>
          </a:solidFill>
          <a:ln w="666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Nyíl: balra-jobbra mutató 9">
            <a:extLst>
              <a:ext uri="{FF2B5EF4-FFF2-40B4-BE49-F238E27FC236}">
                <a16:creationId xmlns:a16="http://schemas.microsoft.com/office/drawing/2014/main" id="{2D3E973D-D9A6-443B-889D-EF47D8E34D6E}"/>
              </a:ext>
            </a:extLst>
          </p:cNvPr>
          <p:cNvSpPr/>
          <p:nvPr/>
        </p:nvSpPr>
        <p:spPr>
          <a:xfrm>
            <a:off x="5807966" y="1907738"/>
            <a:ext cx="1440161" cy="369333"/>
          </a:xfrm>
          <a:prstGeom prst="leftRightArrow">
            <a:avLst/>
          </a:prstGeom>
          <a:solidFill>
            <a:schemeClr val="accent1">
              <a:alpha val="0"/>
            </a:schemeClr>
          </a:solidFill>
          <a:ln w="666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Kép 3">
            <a:extLst>
              <a:ext uri="{FF2B5EF4-FFF2-40B4-BE49-F238E27FC236}">
                <a16:creationId xmlns:a16="http://schemas.microsoft.com/office/drawing/2014/main" id="{C95EF55F-8B09-4EED-87BC-D3B4A900B540}"/>
              </a:ext>
            </a:extLst>
          </p:cNvPr>
          <p:cNvPicPr>
            <a:picLocks noChangeAspect="1"/>
          </p:cNvPicPr>
          <p:nvPr/>
        </p:nvPicPr>
        <p:blipFill>
          <a:blip r:embed="rId5"/>
          <a:stretch>
            <a:fillRect/>
          </a:stretch>
        </p:blipFill>
        <p:spPr>
          <a:xfrm>
            <a:off x="6183055" y="5781933"/>
            <a:ext cx="1662429" cy="1029123"/>
          </a:xfrm>
          <a:prstGeom prst="rect">
            <a:avLst/>
          </a:prstGeom>
        </p:spPr>
      </p:pic>
    </p:spTree>
    <p:extLst>
      <p:ext uri="{BB962C8B-B14F-4D97-AF65-F5344CB8AC3E}">
        <p14:creationId xmlns:p14="http://schemas.microsoft.com/office/powerpoint/2010/main" val="15721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85F0F6C6-1146-4A1A-B6C9-E8686644E978}"/>
              </a:ext>
            </a:extLst>
          </p:cNvPr>
          <p:cNvPicPr>
            <a:picLocks noChangeAspect="1"/>
          </p:cNvPicPr>
          <p:nvPr/>
        </p:nvPicPr>
        <p:blipFill>
          <a:blip r:embed="rId3"/>
          <a:stretch>
            <a:fillRect/>
          </a:stretch>
        </p:blipFill>
        <p:spPr>
          <a:xfrm>
            <a:off x="1200148" y="1642498"/>
            <a:ext cx="9791700" cy="5215501"/>
          </a:xfrm>
          <a:prstGeom prst="rect">
            <a:avLst/>
          </a:prstGeom>
        </p:spPr>
      </p:pic>
      <p:sp>
        <p:nvSpPr>
          <p:cNvPr id="20" name="Szövegdoboz 19">
            <a:extLst>
              <a:ext uri="{FF2B5EF4-FFF2-40B4-BE49-F238E27FC236}">
                <a16:creationId xmlns:a16="http://schemas.microsoft.com/office/drawing/2014/main" id="{5808103C-71FE-4F88-926A-DB724A2732C9}"/>
              </a:ext>
            </a:extLst>
          </p:cNvPr>
          <p:cNvSpPr txBox="1"/>
          <p:nvPr/>
        </p:nvSpPr>
        <p:spPr>
          <a:xfrm>
            <a:off x="6772339" y="4206736"/>
            <a:ext cx="284085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hu-HU" b="1" dirty="0"/>
              <a:t>BEJÖVŐ MAPPA</a:t>
            </a:r>
          </a:p>
        </p:txBody>
      </p:sp>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Téglalap 2">
            <a:extLst>
              <a:ext uri="{FF2B5EF4-FFF2-40B4-BE49-F238E27FC236}">
                <a16:creationId xmlns:a16="http://schemas.microsoft.com/office/drawing/2014/main" id="{3F17F848-0E30-4D7B-9224-19E14FD1B578}"/>
              </a:ext>
            </a:extLst>
          </p:cNvPr>
          <p:cNvSpPr/>
          <p:nvPr/>
        </p:nvSpPr>
        <p:spPr>
          <a:xfrm>
            <a:off x="4385619" y="798950"/>
            <a:ext cx="4194866" cy="523220"/>
          </a:xfrm>
          <a:prstGeom prst="rect">
            <a:avLst/>
          </a:prstGeom>
        </p:spPr>
        <p:txBody>
          <a:bodyPr wrap="none">
            <a:spAutoFit/>
          </a:bodyPr>
          <a:lstStyle/>
          <a:p>
            <a:r>
              <a:rPr lang="hu-HU" sz="2800" b="1" dirty="0"/>
              <a:t>VÁLTOZÁSOK HATÁSA</a:t>
            </a:r>
            <a:endParaRPr lang="hu-HU" sz="2800" dirty="0"/>
          </a:p>
        </p:txBody>
      </p:sp>
      <p:sp>
        <p:nvSpPr>
          <p:cNvPr id="6" name="Szövegdoboz 5">
            <a:extLst>
              <a:ext uri="{FF2B5EF4-FFF2-40B4-BE49-F238E27FC236}">
                <a16:creationId xmlns:a16="http://schemas.microsoft.com/office/drawing/2014/main" id="{FC2EE79D-A3E2-48F4-825D-96D82F402D05}"/>
              </a:ext>
            </a:extLst>
          </p:cNvPr>
          <p:cNvSpPr txBox="1"/>
          <p:nvPr/>
        </p:nvSpPr>
        <p:spPr>
          <a:xfrm>
            <a:off x="531654" y="1348379"/>
            <a:ext cx="4464495" cy="369332"/>
          </a:xfrm>
          <a:prstGeom prst="rect">
            <a:avLst/>
          </a:prstGeom>
          <a:noFill/>
        </p:spPr>
        <p:txBody>
          <a:bodyPr wrap="square" rtlCol="0">
            <a:spAutoFit/>
          </a:bodyPr>
          <a:lstStyle/>
          <a:p>
            <a:r>
              <a:rPr lang="hu-HU" b="1" dirty="0"/>
              <a:t>ADATOK ÁTADÁSA, MUNKALAPOK</a:t>
            </a:r>
          </a:p>
        </p:txBody>
      </p:sp>
      <p:sp>
        <p:nvSpPr>
          <p:cNvPr id="8" name="Szövegdoboz 7">
            <a:extLst>
              <a:ext uri="{FF2B5EF4-FFF2-40B4-BE49-F238E27FC236}">
                <a16:creationId xmlns:a16="http://schemas.microsoft.com/office/drawing/2014/main" id="{1C9B1DAD-C475-4929-8F4F-E680D5F16391}"/>
              </a:ext>
            </a:extLst>
          </p:cNvPr>
          <p:cNvSpPr txBox="1"/>
          <p:nvPr/>
        </p:nvSpPr>
        <p:spPr>
          <a:xfrm>
            <a:off x="2155290" y="2564904"/>
            <a:ext cx="2840859"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hu-HU" b="1" dirty="0"/>
              <a:t>KÖNYVVIZSGÁLATI DOSSZIÉ</a:t>
            </a:r>
          </a:p>
        </p:txBody>
      </p:sp>
      <p:sp>
        <p:nvSpPr>
          <p:cNvPr id="11" name="Téglalap 10">
            <a:extLst>
              <a:ext uri="{FF2B5EF4-FFF2-40B4-BE49-F238E27FC236}">
                <a16:creationId xmlns:a16="http://schemas.microsoft.com/office/drawing/2014/main" id="{85DADF2C-A754-4A4F-9DEC-9006AA3985A1}"/>
              </a:ext>
            </a:extLst>
          </p:cNvPr>
          <p:cNvSpPr/>
          <p:nvPr/>
        </p:nvSpPr>
        <p:spPr>
          <a:xfrm>
            <a:off x="2421144" y="4408724"/>
            <a:ext cx="3240360" cy="2434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C8719F47-6F51-4B59-A4EF-8A3E4952C76C}"/>
              </a:ext>
            </a:extLst>
          </p:cNvPr>
          <p:cNvSpPr/>
          <p:nvPr/>
        </p:nvSpPr>
        <p:spPr>
          <a:xfrm>
            <a:off x="2427556" y="5391952"/>
            <a:ext cx="3240360" cy="1962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Kép 3">
            <a:extLst>
              <a:ext uri="{FF2B5EF4-FFF2-40B4-BE49-F238E27FC236}">
                <a16:creationId xmlns:a16="http://schemas.microsoft.com/office/drawing/2014/main" id="{0BBBE8C5-36A0-4CCC-A19E-BF61EB8FEB5A}"/>
              </a:ext>
            </a:extLst>
          </p:cNvPr>
          <p:cNvPicPr>
            <a:picLocks noChangeAspect="1"/>
          </p:cNvPicPr>
          <p:nvPr/>
        </p:nvPicPr>
        <p:blipFill>
          <a:blip r:embed="rId5"/>
          <a:stretch>
            <a:fillRect/>
          </a:stretch>
        </p:blipFill>
        <p:spPr>
          <a:xfrm>
            <a:off x="5661504" y="1636465"/>
            <a:ext cx="5314845" cy="4982903"/>
          </a:xfrm>
          <a:prstGeom prst="rect">
            <a:avLst/>
          </a:prstGeom>
        </p:spPr>
      </p:pic>
      <p:sp>
        <p:nvSpPr>
          <p:cNvPr id="15" name="Téglalap 14">
            <a:extLst>
              <a:ext uri="{FF2B5EF4-FFF2-40B4-BE49-F238E27FC236}">
                <a16:creationId xmlns:a16="http://schemas.microsoft.com/office/drawing/2014/main" id="{6CF5656A-3D6C-4643-9AE4-C01007C73D44}"/>
              </a:ext>
            </a:extLst>
          </p:cNvPr>
          <p:cNvSpPr/>
          <p:nvPr/>
        </p:nvSpPr>
        <p:spPr>
          <a:xfrm>
            <a:off x="2436643" y="5575888"/>
            <a:ext cx="3240360" cy="1962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a:extLst>
              <a:ext uri="{FF2B5EF4-FFF2-40B4-BE49-F238E27FC236}">
                <a16:creationId xmlns:a16="http://schemas.microsoft.com/office/drawing/2014/main" id="{2951305F-1810-4D52-8CDD-1025F01924E7}"/>
              </a:ext>
            </a:extLst>
          </p:cNvPr>
          <p:cNvSpPr txBox="1"/>
          <p:nvPr/>
        </p:nvSpPr>
        <p:spPr>
          <a:xfrm>
            <a:off x="6463302" y="1753704"/>
            <a:ext cx="295232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hu-HU" b="1" dirty="0"/>
              <a:t>MUNKALAP</a:t>
            </a:r>
          </a:p>
        </p:txBody>
      </p:sp>
      <p:sp>
        <p:nvSpPr>
          <p:cNvPr id="16" name="Téglalap 15">
            <a:extLst>
              <a:ext uri="{FF2B5EF4-FFF2-40B4-BE49-F238E27FC236}">
                <a16:creationId xmlns:a16="http://schemas.microsoft.com/office/drawing/2014/main" id="{D41CBCAB-C1C5-43C3-81BB-136C943F9C9F}"/>
              </a:ext>
            </a:extLst>
          </p:cNvPr>
          <p:cNvSpPr/>
          <p:nvPr/>
        </p:nvSpPr>
        <p:spPr>
          <a:xfrm>
            <a:off x="5789963" y="3117836"/>
            <a:ext cx="612069" cy="5576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84F05966-67D4-4D96-B18D-5B52B2BCFE71}"/>
              </a:ext>
            </a:extLst>
          </p:cNvPr>
          <p:cNvSpPr/>
          <p:nvPr/>
        </p:nvSpPr>
        <p:spPr>
          <a:xfrm>
            <a:off x="5789963" y="3675500"/>
            <a:ext cx="3240360" cy="2716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a:extLst>
              <a:ext uri="{FF2B5EF4-FFF2-40B4-BE49-F238E27FC236}">
                <a16:creationId xmlns:a16="http://schemas.microsoft.com/office/drawing/2014/main" id="{A188A3AF-65AD-43DA-B0CD-FDCC8ED78DA6}"/>
              </a:ext>
            </a:extLst>
          </p:cNvPr>
          <p:cNvSpPr/>
          <p:nvPr/>
        </p:nvSpPr>
        <p:spPr>
          <a:xfrm>
            <a:off x="9141861" y="3360751"/>
            <a:ext cx="1871513" cy="2716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B0CF45C4-2CEC-41C0-B15D-ADD21A472A66}"/>
              </a:ext>
            </a:extLst>
          </p:cNvPr>
          <p:cNvSpPr/>
          <p:nvPr/>
        </p:nvSpPr>
        <p:spPr>
          <a:xfrm>
            <a:off x="9168558" y="2273255"/>
            <a:ext cx="1831040" cy="9325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Kép 6">
            <a:extLst>
              <a:ext uri="{FF2B5EF4-FFF2-40B4-BE49-F238E27FC236}">
                <a16:creationId xmlns:a16="http://schemas.microsoft.com/office/drawing/2014/main" id="{69B64523-F614-4BA6-835A-9F28FB2A4C4A}"/>
              </a:ext>
            </a:extLst>
          </p:cNvPr>
          <p:cNvPicPr>
            <a:picLocks noChangeAspect="1"/>
          </p:cNvPicPr>
          <p:nvPr/>
        </p:nvPicPr>
        <p:blipFill>
          <a:blip r:embed="rId6"/>
          <a:stretch>
            <a:fillRect/>
          </a:stretch>
        </p:blipFill>
        <p:spPr>
          <a:xfrm>
            <a:off x="5653753" y="1630432"/>
            <a:ext cx="5482807" cy="5227568"/>
          </a:xfrm>
          <a:prstGeom prst="rect">
            <a:avLst/>
          </a:prstGeom>
        </p:spPr>
      </p:pic>
    </p:spTree>
    <p:extLst>
      <p:ext uri="{BB962C8B-B14F-4D97-AF65-F5344CB8AC3E}">
        <p14:creationId xmlns:p14="http://schemas.microsoft.com/office/powerpoint/2010/main" val="11126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1" grpId="0" animBg="1"/>
      <p:bldP spid="12" grpId="0" animBg="1"/>
      <p:bldP spid="15" grpId="0" animBg="1"/>
      <p:bldP spid="14"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3824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12" name="Cím 1">
            <a:extLst>
              <a:ext uri="{FF2B5EF4-FFF2-40B4-BE49-F238E27FC236}">
                <a16:creationId xmlns:a16="http://schemas.microsoft.com/office/drawing/2014/main" id="{3FC8AB29-C193-4210-B194-D4BC757165D7}"/>
              </a:ext>
            </a:extLst>
          </p:cNvPr>
          <p:cNvSpPr txBox="1">
            <a:spLocks/>
          </p:cNvSpPr>
          <p:nvPr/>
        </p:nvSpPr>
        <p:spPr bwMode="auto">
          <a:xfrm>
            <a:off x="3215680" y="132210"/>
            <a:ext cx="6336704" cy="60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eaLnBrk="1" hangingPunct="1"/>
            <a:r>
              <a:rPr lang="hu-HU" altLang="hu-HU" dirty="0"/>
              <a:t>AdatElemző</a:t>
            </a:r>
          </a:p>
        </p:txBody>
      </p:sp>
      <p:pic>
        <p:nvPicPr>
          <p:cNvPr id="3" name="Kép 2">
            <a:extLst>
              <a:ext uri="{FF2B5EF4-FFF2-40B4-BE49-F238E27FC236}">
                <a16:creationId xmlns:a16="http://schemas.microsoft.com/office/drawing/2014/main" id="{4E11AD3E-B5EA-4B10-8CB2-38E0ABBDD296}"/>
              </a:ext>
            </a:extLst>
          </p:cNvPr>
          <p:cNvPicPr>
            <a:picLocks noChangeAspect="1"/>
          </p:cNvPicPr>
          <p:nvPr/>
        </p:nvPicPr>
        <p:blipFill>
          <a:blip r:embed="rId4"/>
          <a:stretch>
            <a:fillRect/>
          </a:stretch>
        </p:blipFill>
        <p:spPr>
          <a:xfrm>
            <a:off x="-1" y="870348"/>
            <a:ext cx="8351721" cy="5987651"/>
          </a:xfrm>
          <a:prstGeom prst="rect">
            <a:avLst/>
          </a:prstGeom>
        </p:spPr>
      </p:pic>
      <p:pic>
        <p:nvPicPr>
          <p:cNvPr id="4" name="Kép 3">
            <a:extLst>
              <a:ext uri="{FF2B5EF4-FFF2-40B4-BE49-F238E27FC236}">
                <a16:creationId xmlns:a16="http://schemas.microsoft.com/office/drawing/2014/main" id="{CC484A22-C431-4D7F-AB3B-4F6478F98199}"/>
              </a:ext>
            </a:extLst>
          </p:cNvPr>
          <p:cNvPicPr>
            <a:picLocks noChangeAspect="1"/>
          </p:cNvPicPr>
          <p:nvPr/>
        </p:nvPicPr>
        <p:blipFill>
          <a:blip r:embed="rId5"/>
          <a:stretch>
            <a:fillRect/>
          </a:stretch>
        </p:blipFill>
        <p:spPr>
          <a:xfrm>
            <a:off x="343754" y="852301"/>
            <a:ext cx="8007966" cy="5986928"/>
          </a:xfrm>
          <a:prstGeom prst="rect">
            <a:avLst/>
          </a:prstGeom>
        </p:spPr>
      </p:pic>
      <p:pic>
        <p:nvPicPr>
          <p:cNvPr id="5" name="Kép 4">
            <a:extLst>
              <a:ext uri="{FF2B5EF4-FFF2-40B4-BE49-F238E27FC236}">
                <a16:creationId xmlns:a16="http://schemas.microsoft.com/office/drawing/2014/main" id="{82D90AA0-C3A0-4B19-8231-11EF2242B987}"/>
              </a:ext>
            </a:extLst>
          </p:cNvPr>
          <p:cNvPicPr>
            <a:picLocks noChangeAspect="1"/>
          </p:cNvPicPr>
          <p:nvPr/>
        </p:nvPicPr>
        <p:blipFill>
          <a:blip r:embed="rId6"/>
          <a:stretch>
            <a:fillRect/>
          </a:stretch>
        </p:blipFill>
        <p:spPr>
          <a:xfrm>
            <a:off x="679037" y="870781"/>
            <a:ext cx="8705978" cy="5987651"/>
          </a:xfrm>
          <a:prstGeom prst="rect">
            <a:avLst/>
          </a:prstGeom>
        </p:spPr>
      </p:pic>
      <p:pic>
        <p:nvPicPr>
          <p:cNvPr id="6" name="Kép 5">
            <a:extLst>
              <a:ext uri="{FF2B5EF4-FFF2-40B4-BE49-F238E27FC236}">
                <a16:creationId xmlns:a16="http://schemas.microsoft.com/office/drawing/2014/main" id="{7D5AC126-12CD-4615-B91D-1771FA519DE5}"/>
              </a:ext>
            </a:extLst>
          </p:cNvPr>
          <p:cNvPicPr>
            <a:picLocks noChangeAspect="1"/>
          </p:cNvPicPr>
          <p:nvPr/>
        </p:nvPicPr>
        <p:blipFill>
          <a:blip r:embed="rId7"/>
          <a:stretch>
            <a:fillRect/>
          </a:stretch>
        </p:blipFill>
        <p:spPr>
          <a:xfrm>
            <a:off x="1038767" y="870348"/>
            <a:ext cx="8705979" cy="6017923"/>
          </a:xfrm>
          <a:prstGeom prst="rect">
            <a:avLst/>
          </a:prstGeom>
        </p:spPr>
      </p:pic>
      <p:pic>
        <p:nvPicPr>
          <p:cNvPr id="10" name="Kép 9">
            <a:extLst>
              <a:ext uri="{FF2B5EF4-FFF2-40B4-BE49-F238E27FC236}">
                <a16:creationId xmlns:a16="http://schemas.microsoft.com/office/drawing/2014/main" id="{6246EDDF-6275-48BB-9D1F-3167726BD4F7}"/>
              </a:ext>
            </a:extLst>
          </p:cNvPr>
          <p:cNvPicPr>
            <a:picLocks noChangeAspect="1"/>
          </p:cNvPicPr>
          <p:nvPr/>
        </p:nvPicPr>
        <p:blipFill>
          <a:blip r:embed="rId8"/>
          <a:stretch>
            <a:fillRect/>
          </a:stretch>
        </p:blipFill>
        <p:spPr>
          <a:xfrm>
            <a:off x="1495712" y="849400"/>
            <a:ext cx="8924913" cy="6038871"/>
          </a:xfrm>
          <a:prstGeom prst="rect">
            <a:avLst/>
          </a:prstGeom>
        </p:spPr>
      </p:pic>
      <p:pic>
        <p:nvPicPr>
          <p:cNvPr id="13" name="Kép 12">
            <a:extLst>
              <a:ext uri="{FF2B5EF4-FFF2-40B4-BE49-F238E27FC236}">
                <a16:creationId xmlns:a16="http://schemas.microsoft.com/office/drawing/2014/main" id="{48CAEDE9-D631-43FE-8802-A60268CE495A}"/>
              </a:ext>
            </a:extLst>
          </p:cNvPr>
          <p:cNvPicPr>
            <a:picLocks noChangeAspect="1"/>
          </p:cNvPicPr>
          <p:nvPr/>
        </p:nvPicPr>
        <p:blipFill>
          <a:blip r:embed="rId9"/>
          <a:stretch>
            <a:fillRect/>
          </a:stretch>
        </p:blipFill>
        <p:spPr>
          <a:xfrm>
            <a:off x="1923238" y="869411"/>
            <a:ext cx="9229995" cy="6014824"/>
          </a:xfrm>
          <a:prstGeom prst="rect">
            <a:avLst/>
          </a:prstGeom>
        </p:spPr>
      </p:pic>
      <p:pic>
        <p:nvPicPr>
          <p:cNvPr id="14" name="Kép 13">
            <a:extLst>
              <a:ext uri="{FF2B5EF4-FFF2-40B4-BE49-F238E27FC236}">
                <a16:creationId xmlns:a16="http://schemas.microsoft.com/office/drawing/2014/main" id="{5586A7F8-28E9-42DF-B8FE-0812444FB8A2}"/>
              </a:ext>
            </a:extLst>
          </p:cNvPr>
          <p:cNvPicPr>
            <a:picLocks noChangeAspect="1"/>
          </p:cNvPicPr>
          <p:nvPr/>
        </p:nvPicPr>
        <p:blipFill>
          <a:blip r:embed="rId10"/>
          <a:stretch>
            <a:fillRect/>
          </a:stretch>
        </p:blipFill>
        <p:spPr>
          <a:xfrm>
            <a:off x="2272728" y="860150"/>
            <a:ext cx="9643610" cy="6038871"/>
          </a:xfrm>
          <a:prstGeom prst="rect">
            <a:avLst/>
          </a:prstGeom>
        </p:spPr>
      </p:pic>
      <p:pic>
        <p:nvPicPr>
          <p:cNvPr id="15" name="Kép 14">
            <a:extLst>
              <a:ext uri="{FF2B5EF4-FFF2-40B4-BE49-F238E27FC236}">
                <a16:creationId xmlns:a16="http://schemas.microsoft.com/office/drawing/2014/main" id="{1A8578E9-E4D9-4512-A9E8-36C45F739BBB}"/>
              </a:ext>
            </a:extLst>
          </p:cNvPr>
          <p:cNvPicPr>
            <a:picLocks noChangeAspect="1"/>
          </p:cNvPicPr>
          <p:nvPr/>
        </p:nvPicPr>
        <p:blipFill>
          <a:blip r:embed="rId11"/>
          <a:stretch>
            <a:fillRect/>
          </a:stretch>
        </p:blipFill>
        <p:spPr>
          <a:xfrm>
            <a:off x="2676106" y="861364"/>
            <a:ext cx="8521535" cy="5996636"/>
          </a:xfrm>
          <a:prstGeom prst="rect">
            <a:avLst/>
          </a:prstGeom>
        </p:spPr>
      </p:pic>
      <p:pic>
        <p:nvPicPr>
          <p:cNvPr id="16" name="Kép 15">
            <a:extLst>
              <a:ext uri="{FF2B5EF4-FFF2-40B4-BE49-F238E27FC236}">
                <a16:creationId xmlns:a16="http://schemas.microsoft.com/office/drawing/2014/main" id="{66EA8636-4947-4C64-85BA-3B078EA8438E}"/>
              </a:ext>
            </a:extLst>
          </p:cNvPr>
          <p:cNvPicPr>
            <a:picLocks noChangeAspect="1"/>
          </p:cNvPicPr>
          <p:nvPr/>
        </p:nvPicPr>
        <p:blipFill>
          <a:blip r:embed="rId12"/>
          <a:stretch>
            <a:fillRect/>
          </a:stretch>
        </p:blipFill>
        <p:spPr>
          <a:xfrm>
            <a:off x="3045833" y="838649"/>
            <a:ext cx="9146165" cy="6045585"/>
          </a:xfrm>
          <a:prstGeom prst="rect">
            <a:avLst/>
          </a:prstGeom>
        </p:spPr>
      </p:pic>
      <p:pic>
        <p:nvPicPr>
          <p:cNvPr id="18" name="Kép 17">
            <a:extLst>
              <a:ext uri="{FF2B5EF4-FFF2-40B4-BE49-F238E27FC236}">
                <a16:creationId xmlns:a16="http://schemas.microsoft.com/office/drawing/2014/main" id="{37B22481-56B8-48CC-8C40-72CE1CE40E4E}"/>
              </a:ext>
            </a:extLst>
          </p:cNvPr>
          <p:cNvPicPr>
            <a:picLocks noChangeAspect="1"/>
          </p:cNvPicPr>
          <p:nvPr/>
        </p:nvPicPr>
        <p:blipFill>
          <a:blip r:embed="rId13"/>
          <a:stretch>
            <a:fillRect/>
          </a:stretch>
        </p:blipFill>
        <p:spPr>
          <a:xfrm>
            <a:off x="3387143" y="846268"/>
            <a:ext cx="8804855" cy="6000810"/>
          </a:xfrm>
          <a:prstGeom prst="rect">
            <a:avLst/>
          </a:prstGeom>
        </p:spPr>
      </p:pic>
      <p:pic>
        <p:nvPicPr>
          <p:cNvPr id="19" name="Kép 18">
            <a:extLst>
              <a:ext uri="{FF2B5EF4-FFF2-40B4-BE49-F238E27FC236}">
                <a16:creationId xmlns:a16="http://schemas.microsoft.com/office/drawing/2014/main" id="{28E17615-80D4-42AD-98CC-D737F73C5E9D}"/>
              </a:ext>
            </a:extLst>
          </p:cNvPr>
          <p:cNvPicPr>
            <a:picLocks noChangeAspect="1"/>
          </p:cNvPicPr>
          <p:nvPr/>
        </p:nvPicPr>
        <p:blipFill>
          <a:blip r:embed="rId14"/>
          <a:stretch>
            <a:fillRect/>
          </a:stretch>
        </p:blipFill>
        <p:spPr>
          <a:xfrm>
            <a:off x="-1" y="838649"/>
            <a:ext cx="12191998" cy="6019351"/>
          </a:xfrm>
          <a:prstGeom prst="rect">
            <a:avLst/>
          </a:prstGeom>
        </p:spPr>
      </p:pic>
    </p:spTree>
    <p:extLst>
      <p:ext uri="{BB962C8B-B14F-4D97-AF65-F5344CB8AC3E}">
        <p14:creationId xmlns:p14="http://schemas.microsoft.com/office/powerpoint/2010/main" val="20578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3" y="128589"/>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Alcím 2"/>
          <p:cNvSpPr>
            <a:spLocks noGrp="1"/>
          </p:cNvSpPr>
          <p:nvPr>
            <p:ph type="subTitle" idx="1"/>
          </p:nvPr>
        </p:nvSpPr>
        <p:spPr>
          <a:xfrm>
            <a:off x="191344" y="938687"/>
            <a:ext cx="3816424" cy="954107"/>
          </a:xfrm>
        </p:spPr>
        <p:txBody>
          <a:bodyPr/>
          <a:lstStyle/>
          <a:p>
            <a:r>
              <a:rPr lang="hu-HU" sz="5400" b="1" dirty="0">
                <a:solidFill>
                  <a:schemeClr val="tx1"/>
                </a:solidFill>
                <a:latin typeface="Arial Narrow" panose="020B0606020202030204" pitchFamily="34" charset="0"/>
              </a:rPr>
              <a:t>JÁTÉK</a:t>
            </a:r>
          </a:p>
        </p:txBody>
      </p:sp>
      <p:sp>
        <p:nvSpPr>
          <p:cNvPr id="13" name="Szövegdoboz 12">
            <a:extLst>
              <a:ext uri="{FF2B5EF4-FFF2-40B4-BE49-F238E27FC236}">
                <a16:creationId xmlns:a16="http://schemas.microsoft.com/office/drawing/2014/main" id="{5933B915-B151-4F58-867D-007C9D4849D1}"/>
              </a:ext>
            </a:extLst>
          </p:cNvPr>
          <p:cNvSpPr txBox="1"/>
          <p:nvPr/>
        </p:nvSpPr>
        <p:spPr>
          <a:xfrm>
            <a:off x="3656839" y="1556792"/>
            <a:ext cx="4878318" cy="4524315"/>
          </a:xfrm>
          <a:prstGeom prst="rect">
            <a:avLst/>
          </a:prstGeom>
          <a:noFill/>
        </p:spPr>
        <p:txBody>
          <a:bodyPr wrap="square" rtlCol="0">
            <a:spAutoFit/>
          </a:bodyPr>
          <a:lstStyle/>
          <a:p>
            <a:pPr algn="ctr"/>
            <a:r>
              <a:rPr lang="hu-HU" sz="3200" dirty="0"/>
              <a:t>Hány darab </a:t>
            </a:r>
          </a:p>
          <a:p>
            <a:pPr algn="ctr"/>
            <a:r>
              <a:rPr lang="hu-HU" sz="3200" b="1" dirty="0"/>
              <a:t>Nézetet </a:t>
            </a:r>
          </a:p>
          <a:p>
            <a:pPr algn="ctr"/>
            <a:r>
              <a:rPr lang="hu-HU" sz="3200" dirty="0"/>
              <a:t>tartalmaz a</a:t>
            </a:r>
          </a:p>
          <a:p>
            <a:pPr algn="ctr"/>
            <a:r>
              <a:rPr lang="hu-HU" sz="3200" b="1" dirty="0"/>
              <a:t>DigitAudit / AdatElemző</a:t>
            </a:r>
          </a:p>
          <a:p>
            <a:pPr algn="ctr"/>
            <a:r>
              <a:rPr lang="hu-HU" sz="3200" dirty="0"/>
              <a:t>modulja?</a:t>
            </a:r>
          </a:p>
          <a:p>
            <a:pPr algn="ctr"/>
            <a:endParaRPr lang="hu-HU" sz="3200" dirty="0"/>
          </a:p>
          <a:p>
            <a:pPr algn="ctr"/>
            <a:r>
              <a:rPr lang="hu-HU" sz="3200" dirty="0"/>
              <a:t>A    -  156</a:t>
            </a:r>
          </a:p>
          <a:p>
            <a:pPr algn="ctr"/>
            <a:r>
              <a:rPr lang="hu-HU" sz="3200" dirty="0"/>
              <a:t>B    -  942</a:t>
            </a:r>
          </a:p>
          <a:p>
            <a:pPr algn="ctr"/>
            <a:r>
              <a:rPr lang="hu-HU" sz="3200" dirty="0"/>
              <a:t>C    -  314</a:t>
            </a:r>
          </a:p>
        </p:txBody>
      </p:sp>
    </p:spTree>
    <p:extLst>
      <p:ext uri="{BB962C8B-B14F-4D97-AF65-F5344CB8AC3E}">
        <p14:creationId xmlns:p14="http://schemas.microsoft.com/office/powerpoint/2010/main" val="24459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 calcmode="lin" valueType="num">
                                      <p:cBhvr additive="base">
                                        <p:cTn id="2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 calcmode="lin" valueType="num">
                                      <p:cBhvr additive="base">
                                        <p:cTn id="3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anim calcmode="lin" valueType="num">
                                      <p:cBhvr additive="base">
                                        <p:cTn id="37"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1E7A2772-403C-4E94-AF60-A76945534C32}"/>
              </a:ext>
            </a:extLst>
          </p:cNvPr>
          <p:cNvPicPr>
            <a:picLocks noChangeAspect="1"/>
          </p:cNvPicPr>
          <p:nvPr/>
        </p:nvPicPr>
        <p:blipFill>
          <a:blip r:embed="rId3"/>
          <a:stretch>
            <a:fillRect/>
          </a:stretch>
        </p:blipFill>
        <p:spPr>
          <a:xfrm>
            <a:off x="1426114" y="1356325"/>
            <a:ext cx="9339767" cy="5085184"/>
          </a:xfrm>
          <a:prstGeom prst="rect">
            <a:avLst/>
          </a:prstGeom>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3" y="128589"/>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Alcím 2"/>
          <p:cNvSpPr>
            <a:spLocks noGrp="1"/>
          </p:cNvSpPr>
          <p:nvPr>
            <p:ph type="subTitle" idx="1"/>
          </p:nvPr>
        </p:nvSpPr>
        <p:spPr>
          <a:xfrm>
            <a:off x="4768450" y="811886"/>
            <a:ext cx="2655100" cy="544439"/>
          </a:xfrm>
        </p:spPr>
        <p:txBody>
          <a:bodyPr/>
          <a:lstStyle/>
          <a:p>
            <a:pPr algn="l"/>
            <a:r>
              <a:rPr lang="hu-HU" b="1" dirty="0">
                <a:solidFill>
                  <a:srgbClr val="0070C0"/>
                </a:solidFill>
              </a:rPr>
              <a:t>e-számvitel.hu</a:t>
            </a:r>
          </a:p>
        </p:txBody>
      </p:sp>
      <p:pic>
        <p:nvPicPr>
          <p:cNvPr id="8" name="Kép 7">
            <a:extLst>
              <a:ext uri="{FF2B5EF4-FFF2-40B4-BE49-F238E27FC236}">
                <a16:creationId xmlns:a16="http://schemas.microsoft.com/office/drawing/2014/main" id="{AE404030-2549-4141-A2F1-10553C13E2C4}"/>
              </a:ext>
            </a:extLst>
          </p:cNvPr>
          <p:cNvPicPr>
            <a:picLocks noChangeAspect="1"/>
          </p:cNvPicPr>
          <p:nvPr/>
        </p:nvPicPr>
        <p:blipFill>
          <a:blip r:embed="rId5"/>
          <a:stretch>
            <a:fillRect/>
          </a:stretch>
        </p:blipFill>
        <p:spPr>
          <a:xfrm>
            <a:off x="1444333" y="1365747"/>
            <a:ext cx="9321548" cy="5183559"/>
          </a:xfrm>
          <a:prstGeom prst="rect">
            <a:avLst/>
          </a:prstGeom>
        </p:spPr>
      </p:pic>
      <p:pic>
        <p:nvPicPr>
          <p:cNvPr id="7" name="Kép 6">
            <a:extLst>
              <a:ext uri="{FF2B5EF4-FFF2-40B4-BE49-F238E27FC236}">
                <a16:creationId xmlns:a16="http://schemas.microsoft.com/office/drawing/2014/main" id="{2A29D04A-A886-41BE-8668-A33EA0B504A3}"/>
              </a:ext>
            </a:extLst>
          </p:cNvPr>
          <p:cNvPicPr>
            <a:picLocks noChangeAspect="1"/>
          </p:cNvPicPr>
          <p:nvPr/>
        </p:nvPicPr>
        <p:blipFill>
          <a:blip r:embed="rId6"/>
          <a:stretch>
            <a:fillRect/>
          </a:stretch>
        </p:blipFill>
        <p:spPr>
          <a:xfrm>
            <a:off x="4435648" y="1383862"/>
            <a:ext cx="3487920" cy="5183559"/>
          </a:xfrm>
          <a:prstGeom prst="rect">
            <a:avLst/>
          </a:prstGeom>
        </p:spPr>
      </p:pic>
      <p:sp>
        <p:nvSpPr>
          <p:cNvPr id="10" name="Téglalap 9">
            <a:extLst>
              <a:ext uri="{FF2B5EF4-FFF2-40B4-BE49-F238E27FC236}">
                <a16:creationId xmlns:a16="http://schemas.microsoft.com/office/drawing/2014/main" id="{FF60E1BD-FAAB-498E-B168-B4699184F057}"/>
              </a:ext>
            </a:extLst>
          </p:cNvPr>
          <p:cNvSpPr/>
          <p:nvPr/>
        </p:nvSpPr>
        <p:spPr>
          <a:xfrm>
            <a:off x="4485403" y="1383862"/>
            <a:ext cx="3456384" cy="5192981"/>
          </a:xfrm>
          <a:prstGeom prst="rect">
            <a:avLst/>
          </a:prstGeom>
          <a:solidFill>
            <a:schemeClr val="bg1">
              <a:alpha val="0"/>
            </a:schemeClr>
          </a:solidFill>
          <a:ln w="444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Szövegdoboz 1">
            <a:extLst>
              <a:ext uri="{FF2B5EF4-FFF2-40B4-BE49-F238E27FC236}">
                <a16:creationId xmlns:a16="http://schemas.microsoft.com/office/drawing/2014/main" id="{512651DC-6A56-85CA-C30C-A539F357A641}"/>
              </a:ext>
            </a:extLst>
          </p:cNvPr>
          <p:cNvSpPr txBox="1"/>
          <p:nvPr/>
        </p:nvSpPr>
        <p:spPr>
          <a:xfrm>
            <a:off x="4768450" y="2482229"/>
            <a:ext cx="2834370" cy="3139321"/>
          </a:xfrm>
          <a:prstGeom prst="rect">
            <a:avLst/>
          </a:prstGeom>
          <a:solidFill>
            <a:schemeClr val="bg1"/>
          </a:solidFill>
        </p:spPr>
        <p:txBody>
          <a:bodyPr wrap="square" rtlCol="0">
            <a:spAutoFit/>
          </a:bodyPr>
          <a:lstStyle/>
          <a:p>
            <a:pPr algn="ctr"/>
            <a:endParaRPr lang="hu-HU" b="1" dirty="0"/>
          </a:p>
          <a:p>
            <a:pPr algn="ctr"/>
            <a:endParaRPr lang="hu-HU" b="1" dirty="0"/>
          </a:p>
          <a:p>
            <a:pPr algn="ctr"/>
            <a:r>
              <a:rPr lang="hu-HU" b="1" dirty="0"/>
              <a:t>MEGRENDELÉS:</a:t>
            </a:r>
          </a:p>
          <a:p>
            <a:pPr algn="ctr"/>
            <a:r>
              <a:rPr lang="hu-HU" b="1" dirty="0"/>
              <a:t>Hétfőtől web űrlapon</a:t>
            </a:r>
          </a:p>
          <a:p>
            <a:pPr algn="ctr"/>
            <a:endParaRPr lang="hu-HU" b="1" dirty="0"/>
          </a:p>
          <a:p>
            <a:pPr algn="ctr"/>
            <a:endParaRPr lang="hu-HU" b="1" dirty="0"/>
          </a:p>
          <a:p>
            <a:pPr algn="ctr"/>
            <a:endParaRPr lang="hu-HU" b="1" dirty="0"/>
          </a:p>
          <a:p>
            <a:pPr algn="ctr"/>
            <a:endParaRPr lang="hu-HU" b="1" dirty="0"/>
          </a:p>
          <a:p>
            <a:pPr algn="ctr"/>
            <a:endParaRPr lang="hu-HU" b="1" dirty="0"/>
          </a:p>
          <a:p>
            <a:pPr algn="ctr"/>
            <a:r>
              <a:rPr lang="hu-HU" b="1" dirty="0"/>
              <a:t>Most:</a:t>
            </a:r>
          </a:p>
          <a:p>
            <a:pPr algn="ctr"/>
            <a:r>
              <a:rPr lang="hu-HU" b="1" dirty="0"/>
              <a:t>iroda@dimenzio-kft.hu</a:t>
            </a:r>
          </a:p>
        </p:txBody>
      </p:sp>
      <p:sp>
        <p:nvSpPr>
          <p:cNvPr id="4" name="Téglalap 3">
            <a:extLst>
              <a:ext uri="{FF2B5EF4-FFF2-40B4-BE49-F238E27FC236}">
                <a16:creationId xmlns:a16="http://schemas.microsoft.com/office/drawing/2014/main" id="{5EE9D7AF-D016-CE72-01B6-17C2E33F39BC}"/>
              </a:ext>
            </a:extLst>
          </p:cNvPr>
          <p:cNvSpPr/>
          <p:nvPr/>
        </p:nvSpPr>
        <p:spPr>
          <a:xfrm>
            <a:off x="4476294" y="2482229"/>
            <a:ext cx="3456384" cy="4228432"/>
          </a:xfrm>
          <a:prstGeom prst="rect">
            <a:avLst/>
          </a:prstGeom>
          <a:solidFill>
            <a:schemeClr val="bg1">
              <a:alpha val="0"/>
            </a:schemeClr>
          </a:solidFill>
          <a:ln w="444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72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 y="980728"/>
            <a:ext cx="12192001" cy="5877272"/>
          </a:xfrm>
          <a:prstGeom prst="rect">
            <a:avLst/>
          </a:prstGeom>
        </p:spPr>
      </p:pic>
      <p:sp>
        <p:nvSpPr>
          <p:cNvPr id="3" name="Szövegdoboz 7"/>
          <p:cNvSpPr txBox="1">
            <a:spLocks noChangeArrowheads="1"/>
          </p:cNvSpPr>
          <p:nvPr/>
        </p:nvSpPr>
        <p:spPr bwMode="auto">
          <a:xfrm>
            <a:off x="2711624" y="2667001"/>
            <a:ext cx="676875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a:spcBef>
                <a:spcPct val="0"/>
              </a:spcBef>
              <a:buFontTx/>
              <a:buNone/>
            </a:pPr>
            <a:r>
              <a:rPr lang="hu-HU" altLang="hu-HU" sz="6600" b="1" dirty="0">
                <a:latin typeface="Arial" panose="020B0604020202020204" pitchFamily="34" charset="0"/>
              </a:rPr>
              <a:t>Köszönöm a figyelmet!</a:t>
            </a:r>
            <a:endParaRPr lang="hu-HU" altLang="hu-HU" sz="6600" dirty="0">
              <a:latin typeface="Arial" panose="020B060402020202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1999" cy="98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ím 1">
            <a:extLst>
              <a:ext uri="{FF2B5EF4-FFF2-40B4-BE49-F238E27FC236}">
                <a16:creationId xmlns:a16="http://schemas.microsoft.com/office/drawing/2014/main" id="{2DC6BC79-56CD-4488-B523-6B3DC9CD6D0C}"/>
              </a:ext>
            </a:extLst>
          </p:cNvPr>
          <p:cNvSpPr txBox="1">
            <a:spLocks/>
          </p:cNvSpPr>
          <p:nvPr/>
        </p:nvSpPr>
        <p:spPr>
          <a:xfrm>
            <a:off x="3972878" y="116632"/>
            <a:ext cx="4246240" cy="6059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eaLnBrk="1" hangingPunct="1"/>
            <a:r>
              <a:rPr lang="hu-HU" altLang="hu-HU"/>
              <a:t>DigitAudit 2023</a:t>
            </a:r>
            <a:endParaRPr lang="hu-HU" altLang="hu-HU" dirty="0"/>
          </a:p>
        </p:txBody>
      </p:sp>
    </p:spTree>
    <p:extLst>
      <p:ext uri="{BB962C8B-B14F-4D97-AF65-F5344CB8AC3E}">
        <p14:creationId xmlns:p14="http://schemas.microsoft.com/office/powerpoint/2010/main" val="357319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graphicFrame>
        <p:nvGraphicFramePr>
          <p:cNvPr id="8" name="Táblázat 7">
            <a:extLst>
              <a:ext uri="{FF2B5EF4-FFF2-40B4-BE49-F238E27FC236}">
                <a16:creationId xmlns:a16="http://schemas.microsoft.com/office/drawing/2014/main" id="{02DE18E9-1E5A-40DC-AE16-0D8682382CC8}"/>
              </a:ext>
            </a:extLst>
          </p:cNvPr>
          <p:cNvGraphicFramePr>
            <a:graphicFrameLocks noGrp="1"/>
          </p:cNvGraphicFramePr>
          <p:nvPr/>
        </p:nvGraphicFramePr>
        <p:xfrm>
          <a:off x="191344" y="1436406"/>
          <a:ext cx="11428171" cy="5321665"/>
        </p:xfrm>
        <a:graphic>
          <a:graphicData uri="http://schemas.openxmlformats.org/drawingml/2006/table">
            <a:tbl>
              <a:tblPr/>
              <a:tblGrid>
                <a:gridCol w="941517">
                  <a:extLst>
                    <a:ext uri="{9D8B030D-6E8A-4147-A177-3AD203B41FA5}">
                      <a16:colId xmlns:a16="http://schemas.microsoft.com/office/drawing/2014/main" val="2982256452"/>
                    </a:ext>
                  </a:extLst>
                </a:gridCol>
                <a:gridCol w="893966">
                  <a:extLst>
                    <a:ext uri="{9D8B030D-6E8A-4147-A177-3AD203B41FA5}">
                      <a16:colId xmlns:a16="http://schemas.microsoft.com/office/drawing/2014/main" val="268978796"/>
                    </a:ext>
                  </a:extLst>
                </a:gridCol>
                <a:gridCol w="900305">
                  <a:extLst>
                    <a:ext uri="{9D8B030D-6E8A-4147-A177-3AD203B41FA5}">
                      <a16:colId xmlns:a16="http://schemas.microsoft.com/office/drawing/2014/main" val="2607862932"/>
                    </a:ext>
                  </a:extLst>
                </a:gridCol>
                <a:gridCol w="8692383">
                  <a:extLst>
                    <a:ext uri="{9D8B030D-6E8A-4147-A177-3AD203B41FA5}">
                      <a16:colId xmlns:a16="http://schemas.microsoft.com/office/drawing/2014/main" val="2105979916"/>
                    </a:ext>
                  </a:extLst>
                </a:gridCol>
              </a:tblGrid>
              <a:tr h="954597">
                <a:tc gridSpan="2">
                  <a:txBody>
                    <a:bodyPr/>
                    <a:lstStyle/>
                    <a:p>
                      <a:pPr algn="l" fontAlgn="t"/>
                      <a:r>
                        <a:rPr lang="hu-HU" sz="1100" b="1" i="0" u="none" strike="noStrike" dirty="0">
                          <a:solidFill>
                            <a:srgbClr val="000000"/>
                          </a:solidFill>
                          <a:effectLst/>
                          <a:latin typeface="Calibri" panose="020F0502020204030204" pitchFamily="34" charset="0"/>
                        </a:rPr>
                        <a:t>Tervezés, kockázatbecslés, kockázatok azonosítás és felmérése (ISA 300/9. alapján)</a:t>
                      </a:r>
                    </a:p>
                  </a:txBody>
                  <a:tcPr marL="9083" marR="9083" marT="9083" marB="0">
                    <a:lnL>
                      <a:noFill/>
                    </a:lnL>
                    <a:lnR>
                      <a:noFill/>
                    </a:lnR>
                    <a:lnT>
                      <a:noFill/>
                    </a:lnT>
                    <a:lnB>
                      <a:noFill/>
                    </a:lnB>
                  </a:tcPr>
                </a:tc>
                <a:tc hMerge="1">
                  <a:txBody>
                    <a:bodyPr/>
                    <a:lstStyle/>
                    <a:p>
                      <a:endParaRPr lang="hu-HU"/>
                    </a:p>
                  </a:txBody>
                  <a:tcPr/>
                </a:tc>
                <a:tc>
                  <a:txBody>
                    <a:bodyPr/>
                    <a:lstStyle/>
                    <a:p>
                      <a:pPr algn="l" fontAlgn="b"/>
                      <a:endParaRPr lang="hu-HU" sz="1100" b="0" i="0" u="none" strike="noStrike">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r>
                        <a:rPr lang="hu-HU" sz="1100" b="1" i="0" u="none" strike="noStrike" dirty="0">
                          <a:solidFill>
                            <a:srgbClr val="000000"/>
                          </a:solidFill>
                          <a:effectLst/>
                          <a:latin typeface="Calibri" panose="020F0502020204030204" pitchFamily="34" charset="0"/>
                        </a:rPr>
                        <a:t>Könyvvizsgálati terv </a:t>
                      </a:r>
                      <a:r>
                        <a:rPr lang="hu-HU" sz="1100" b="0" i="0" u="none" strike="noStrike" dirty="0">
                          <a:solidFill>
                            <a:srgbClr val="000000"/>
                          </a:solidFill>
                          <a:effectLst/>
                          <a:latin typeface="Calibri" panose="020F0502020204030204" pitchFamily="34" charset="0"/>
                        </a:rPr>
                        <a:t>magában foglalja </a:t>
                      </a:r>
                    </a:p>
                    <a:p>
                      <a:pPr marL="285750" indent="-285750" algn="l" fontAlgn="b">
                        <a:buFontTx/>
                        <a:buChar char="-"/>
                      </a:pPr>
                      <a:r>
                        <a:rPr lang="hu-HU" sz="1100" b="0" i="0" u="none" strike="noStrike" dirty="0">
                          <a:solidFill>
                            <a:srgbClr val="000000"/>
                          </a:solidFill>
                          <a:effectLst/>
                          <a:latin typeface="Calibri" panose="020F0502020204030204" pitchFamily="34" charset="0"/>
                        </a:rPr>
                        <a:t>a tervezett kockázatbecslési eljárások jellegét, ütemezését és terjedelmét az ISA 315 szerinti lényeges hibás állítás </a:t>
                      </a:r>
                      <a:r>
                        <a:rPr lang="hu-HU" sz="1100" b="0" i="1" u="none" strike="noStrike" dirty="0">
                          <a:solidFill>
                            <a:srgbClr val="000000"/>
                          </a:solidFill>
                          <a:effectLst/>
                          <a:latin typeface="Calibri" panose="020F0502020204030204" pitchFamily="34" charset="0"/>
                        </a:rPr>
                        <a:t>kockázatainak azonosításával és felmérésével</a:t>
                      </a:r>
                      <a:r>
                        <a:rPr lang="hu-HU" sz="1100" b="0" i="0" u="none" strike="noStrike" dirty="0">
                          <a:solidFill>
                            <a:srgbClr val="000000"/>
                          </a:solidFill>
                          <a:effectLst/>
                          <a:latin typeface="Calibri" panose="020F0502020204030204" pitchFamily="34" charset="0"/>
                        </a:rPr>
                        <a:t>,</a:t>
                      </a:r>
                    </a:p>
                    <a:p>
                      <a:pPr marL="285750" indent="-285750" algn="l" fontAlgn="b">
                        <a:buFontTx/>
                        <a:buChar char="-"/>
                      </a:pPr>
                      <a:r>
                        <a:rPr lang="hu-HU" sz="1100" b="0" i="0" u="none" strike="noStrike" dirty="0">
                          <a:solidFill>
                            <a:srgbClr val="000000"/>
                          </a:solidFill>
                          <a:effectLst/>
                          <a:latin typeface="Calibri" panose="020F0502020204030204" pitchFamily="34" charset="0"/>
                        </a:rPr>
                        <a:t>az állítások szintjén tervezett </a:t>
                      </a:r>
                      <a:r>
                        <a:rPr lang="hu-HU" sz="1100" b="0" i="1" u="none" strike="noStrike" dirty="0">
                          <a:solidFill>
                            <a:srgbClr val="000000"/>
                          </a:solidFill>
                          <a:effectLst/>
                          <a:latin typeface="Calibri" panose="020F0502020204030204" pitchFamily="34" charset="0"/>
                        </a:rPr>
                        <a:t>további könyvvizsgálati eljárások - válaszok </a:t>
                      </a:r>
                      <a:r>
                        <a:rPr lang="hu-HU" sz="1100" b="0" i="0" u="none" strike="noStrike" dirty="0">
                          <a:solidFill>
                            <a:srgbClr val="000000"/>
                          </a:solidFill>
                          <a:effectLst/>
                          <a:latin typeface="Calibri" panose="020F0502020204030204" pitchFamily="34" charset="0"/>
                        </a:rPr>
                        <a:t>- </a:t>
                      </a:r>
                      <a:r>
                        <a:rPr lang="hu-HU" sz="1100" b="0" i="1" u="none" strike="noStrike" dirty="0">
                          <a:solidFill>
                            <a:srgbClr val="000000"/>
                          </a:solidFill>
                          <a:effectLst/>
                          <a:latin typeface="Calibri" panose="020F0502020204030204" pitchFamily="34" charset="0"/>
                        </a:rPr>
                        <a:t>ütemezését és terjedelmét </a:t>
                      </a:r>
                      <a:r>
                        <a:rPr lang="hu-HU" sz="1100" b="0" i="0" u="none" strike="noStrike" dirty="0">
                          <a:solidFill>
                            <a:srgbClr val="000000"/>
                          </a:solidFill>
                          <a:effectLst/>
                          <a:latin typeface="Calibri" panose="020F0502020204030204" pitchFamily="34" charset="0"/>
                        </a:rPr>
                        <a:t>az ISA 330 szerint, </a:t>
                      </a:r>
                    </a:p>
                    <a:p>
                      <a:pPr marL="285750" indent="-285750" algn="l" fontAlgn="b">
                        <a:buFontTx/>
                        <a:buChar char="-"/>
                      </a:pPr>
                      <a:r>
                        <a:rPr lang="hu-HU" sz="1100" b="0" i="0" u="none" strike="noStrike" dirty="0">
                          <a:solidFill>
                            <a:srgbClr val="000000"/>
                          </a:solidFill>
                          <a:effectLst/>
                          <a:latin typeface="Calibri" panose="020F0502020204030204" pitchFamily="34" charset="0"/>
                        </a:rPr>
                        <a:t>az </a:t>
                      </a:r>
                      <a:r>
                        <a:rPr lang="hu-HU" sz="1100" b="0" i="1" u="none" strike="noStrike" dirty="0">
                          <a:solidFill>
                            <a:srgbClr val="000000"/>
                          </a:solidFill>
                          <a:effectLst/>
                          <a:latin typeface="Calibri" panose="020F0502020204030204" pitchFamily="34" charset="0"/>
                        </a:rPr>
                        <a:t>egyéb könyvvizsgálati eljárásokat</a:t>
                      </a:r>
                      <a:r>
                        <a:rPr lang="hu-HU" sz="1100" b="0" i="0" u="none" strike="noStrike" dirty="0">
                          <a:solidFill>
                            <a:srgbClr val="000000"/>
                          </a:solidFill>
                          <a:effectLst/>
                          <a:latin typeface="Calibri" panose="020F0502020204030204" pitchFamily="34" charset="0"/>
                        </a:rPr>
                        <a:t>, amelyeket azért szükséges végrehajtani, hogy a megbízás összhangban legyen a nemzetközi könyvvizsgálati standardokkal.</a:t>
                      </a:r>
                    </a:p>
                  </a:txBody>
                  <a:tcPr marL="9083" marR="9083" marT="9083" marB="0" anchor="b">
                    <a:lnL>
                      <a:noFill/>
                    </a:lnL>
                    <a:lnR>
                      <a:noFill/>
                    </a:lnR>
                    <a:lnT>
                      <a:noFill/>
                    </a:lnT>
                    <a:lnB>
                      <a:noFill/>
                    </a:lnB>
                  </a:tcPr>
                </a:tc>
                <a:extLst>
                  <a:ext uri="{0D108BD9-81ED-4DB2-BD59-A6C34878D82A}">
                    <a16:rowId xmlns:a16="http://schemas.microsoft.com/office/drawing/2014/main" val="2350129075"/>
                  </a:ext>
                </a:extLst>
              </a:tr>
              <a:tr h="362976">
                <a:tc gridSpan="2">
                  <a:txBody>
                    <a:bodyPr/>
                    <a:lstStyle/>
                    <a:p>
                      <a:pPr algn="l" fontAlgn="t"/>
                      <a:r>
                        <a:rPr lang="hu-HU" sz="1100" b="1" i="0" u="none" strike="noStrike">
                          <a:solidFill>
                            <a:srgbClr val="000000"/>
                          </a:solidFill>
                          <a:effectLst/>
                          <a:latin typeface="Calibri" panose="020F0502020204030204" pitchFamily="34" charset="0"/>
                        </a:rPr>
                        <a:t>Releváns állítás:</a:t>
                      </a:r>
                    </a:p>
                  </a:txBody>
                  <a:tcPr marL="9083" marR="9083" marT="9083" marB="0">
                    <a:lnL>
                      <a:noFill/>
                    </a:lnL>
                    <a:lnR>
                      <a:noFill/>
                    </a:lnR>
                    <a:lnT>
                      <a:noFill/>
                    </a:lnT>
                    <a:lnB>
                      <a:noFill/>
                    </a:lnB>
                  </a:tcPr>
                </a:tc>
                <a:tc hMerge="1">
                  <a:txBody>
                    <a:bodyPr/>
                    <a:lstStyle/>
                    <a:p>
                      <a:endParaRPr lang="hu-HU"/>
                    </a:p>
                  </a:txBody>
                  <a:tcPr/>
                </a:tc>
                <a:tc>
                  <a:txBody>
                    <a:bodyPr/>
                    <a:lstStyle/>
                    <a:p>
                      <a:pPr algn="l" fontAlgn="b"/>
                      <a:endParaRPr lang="hu-HU" sz="1100" b="0" i="0" u="none" strike="noStrike">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r>
                        <a:rPr lang="hu-HU" sz="1100" b="0" i="0" u="none" strike="noStrike" dirty="0">
                          <a:solidFill>
                            <a:srgbClr val="000000"/>
                          </a:solidFill>
                          <a:effectLst/>
                          <a:latin typeface="Calibri" panose="020F0502020204030204" pitchFamily="34" charset="0"/>
                        </a:rPr>
                        <a:t>Egy ügyletcsoportra, számlaegyenlegre vagy közzétételre vonatkozó állítás akkor releváns, ha abban lényeges hibás állítás azonosított kockázata van. (Van kapcsolódó feltételezés a lényeges hibás állításra.)</a:t>
                      </a:r>
                    </a:p>
                  </a:txBody>
                  <a:tcPr marL="9083" marR="9083" marT="9083" marB="0" anchor="b">
                    <a:lnL>
                      <a:noFill/>
                    </a:lnL>
                    <a:lnR>
                      <a:noFill/>
                    </a:lnR>
                    <a:lnT>
                      <a:noFill/>
                    </a:lnT>
                    <a:lnB>
                      <a:noFill/>
                    </a:lnB>
                  </a:tcPr>
                </a:tc>
                <a:extLst>
                  <a:ext uri="{0D108BD9-81ED-4DB2-BD59-A6C34878D82A}">
                    <a16:rowId xmlns:a16="http://schemas.microsoft.com/office/drawing/2014/main" val="1301819958"/>
                  </a:ext>
                </a:extLst>
              </a:tr>
              <a:tr h="491696">
                <a:tc gridSpan="3">
                  <a:txBody>
                    <a:bodyPr/>
                    <a:lstStyle/>
                    <a:p>
                      <a:pPr algn="l" fontAlgn="t"/>
                      <a:r>
                        <a:rPr lang="hu-HU" sz="1100" b="1" i="0" u="none" strike="noStrike">
                          <a:solidFill>
                            <a:srgbClr val="000000"/>
                          </a:solidFill>
                          <a:effectLst/>
                          <a:latin typeface="Calibri" panose="020F0502020204030204" pitchFamily="34" charset="0"/>
                        </a:rPr>
                        <a:t>Jelentős ügyletcsoport, egyenleg, vagy közzététel:</a:t>
                      </a:r>
                    </a:p>
                  </a:txBody>
                  <a:tcPr marL="9083" marR="9083" marT="9083" marB="0">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l" fontAlgn="b"/>
                      <a:r>
                        <a:rPr lang="hu-HU" sz="1100" b="0" i="0" u="none" strike="noStrike" dirty="0">
                          <a:solidFill>
                            <a:srgbClr val="000000"/>
                          </a:solidFill>
                          <a:effectLst/>
                          <a:latin typeface="Calibri" panose="020F0502020204030204" pitchFamily="34" charset="0"/>
                        </a:rPr>
                        <a:t>Olyan ügyletcsoport, számlaegyenleg vagy közzététel, amelyre vonatkozóan egy vagy több releváns állítás van. Ha legalább egy releváns állítás van, ésszerű lehetőség, hogy hibás állítást tartalmaz, és fontos a pénzügyi kimutatást felhasználók számára.</a:t>
                      </a:r>
                    </a:p>
                  </a:txBody>
                  <a:tcPr marL="9083" marR="9083" marT="9083" marB="0" anchor="b">
                    <a:lnL>
                      <a:noFill/>
                    </a:lnL>
                    <a:lnR>
                      <a:noFill/>
                    </a:lnR>
                    <a:lnT>
                      <a:noFill/>
                    </a:lnT>
                    <a:lnB>
                      <a:noFill/>
                    </a:lnB>
                  </a:tcPr>
                </a:tc>
                <a:extLst>
                  <a:ext uri="{0D108BD9-81ED-4DB2-BD59-A6C34878D82A}">
                    <a16:rowId xmlns:a16="http://schemas.microsoft.com/office/drawing/2014/main" val="655911350"/>
                  </a:ext>
                </a:extLst>
              </a:tr>
              <a:tr h="540396">
                <a:tc>
                  <a:txBody>
                    <a:bodyPr/>
                    <a:lstStyle/>
                    <a:p>
                      <a:pPr algn="l" fontAlgn="t"/>
                      <a:r>
                        <a:rPr lang="hu-HU" sz="1100" b="1" i="0" u="none" strike="noStrike">
                          <a:solidFill>
                            <a:srgbClr val="000000"/>
                          </a:solidFill>
                          <a:effectLst/>
                          <a:latin typeface="Calibri" panose="020F0502020204030204" pitchFamily="34" charset="0"/>
                        </a:rPr>
                        <a:t>Lényeges:</a:t>
                      </a:r>
                    </a:p>
                  </a:txBody>
                  <a:tcPr marL="9083" marR="9083" marT="9083" marB="0">
                    <a:lnL>
                      <a:noFill/>
                    </a:lnL>
                    <a:lnR>
                      <a:noFill/>
                    </a:lnR>
                    <a:lnT>
                      <a:noFill/>
                    </a:lnT>
                    <a:lnB>
                      <a:noFill/>
                    </a:lnB>
                  </a:tcPr>
                </a:tc>
                <a:tc>
                  <a:txBody>
                    <a:bodyPr/>
                    <a:lstStyle/>
                    <a:p>
                      <a:pPr algn="ctr" fontAlgn="b"/>
                      <a:endParaRPr lang="hu-HU" sz="1100" b="0" i="0" u="none" strike="noStrike">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endParaRPr lang="hu-HU" sz="1100" b="0" i="0" u="none" strike="noStrike">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r>
                        <a:rPr lang="hu-HU" sz="1100" b="0" i="0" u="none" strike="noStrike" dirty="0">
                          <a:solidFill>
                            <a:srgbClr val="000000"/>
                          </a:solidFill>
                          <a:effectLst/>
                          <a:latin typeface="Calibri" panose="020F0502020204030204" pitchFamily="34" charset="0"/>
                        </a:rPr>
                        <a:t>Végrehajtási lényegességet meghaladó, vagy jellegük alapján lényegesnek minősített ügyletcsoportok, számlaegyenlegek, közzétételek ha – ésszerű várakozások szerint - a bennük lévő hibás állítás – beleértve a kihagyásokat is -  befolyásolhatják a felhasználók pénzügyi kimutatások alapján hozott döntéseit.</a:t>
                      </a:r>
                    </a:p>
                  </a:txBody>
                  <a:tcPr marL="9083" marR="9083" marT="9083" marB="0" anchor="b">
                    <a:lnL>
                      <a:noFill/>
                    </a:lnL>
                    <a:lnR>
                      <a:noFill/>
                    </a:lnR>
                    <a:lnT>
                      <a:noFill/>
                    </a:lnT>
                    <a:lnB>
                      <a:noFill/>
                    </a:lnB>
                  </a:tcPr>
                </a:tc>
                <a:extLst>
                  <a:ext uri="{0D108BD9-81ED-4DB2-BD59-A6C34878D82A}">
                    <a16:rowId xmlns:a16="http://schemas.microsoft.com/office/drawing/2014/main" val="586301187"/>
                  </a:ext>
                </a:extLst>
              </a:tr>
              <a:tr h="491696">
                <a:tc gridSpan="2">
                  <a:txBody>
                    <a:bodyPr/>
                    <a:lstStyle/>
                    <a:p>
                      <a:pPr algn="l" fontAlgn="t"/>
                      <a:r>
                        <a:rPr lang="hu-HU" sz="1100" b="1" i="0" u="none" strike="noStrike">
                          <a:solidFill>
                            <a:srgbClr val="000000"/>
                          </a:solidFill>
                          <a:effectLst/>
                          <a:latin typeface="Calibri" panose="020F0502020204030204" pitchFamily="34" charset="0"/>
                        </a:rPr>
                        <a:t>Lényeges, de nem jelentős:</a:t>
                      </a:r>
                    </a:p>
                  </a:txBody>
                  <a:tcPr marL="9083" marR="9083" marT="9083" marB="0">
                    <a:lnL>
                      <a:noFill/>
                    </a:lnL>
                    <a:lnR>
                      <a:noFill/>
                    </a:lnR>
                    <a:lnT>
                      <a:noFill/>
                    </a:lnT>
                    <a:lnB>
                      <a:noFill/>
                    </a:lnB>
                  </a:tcPr>
                </a:tc>
                <a:tc hMerge="1">
                  <a:txBody>
                    <a:bodyPr/>
                    <a:lstStyle/>
                    <a:p>
                      <a:endParaRPr lang="hu-HU"/>
                    </a:p>
                  </a:txBody>
                  <a:tcPr/>
                </a:tc>
                <a:tc>
                  <a:txBody>
                    <a:bodyPr/>
                    <a:lstStyle/>
                    <a:p>
                      <a:pPr algn="l" fontAlgn="b"/>
                      <a:endParaRPr lang="hu-HU" sz="1100" b="0" i="0" u="none" strike="noStrike">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r>
                        <a:rPr lang="hu-HU" sz="1100" b="0" i="0" u="none" strike="noStrike">
                          <a:solidFill>
                            <a:srgbClr val="000000"/>
                          </a:solidFill>
                          <a:effectLst/>
                          <a:latin typeface="Calibri" panose="020F0502020204030204" pitchFamily="34" charset="0"/>
                        </a:rPr>
                        <a:t>Végrehajtási lényegességet meghaladó ügyletcsoportok, számlaegyenlegek, közzétételek, de nem rendelkeznek releváns állítással.</a:t>
                      </a:r>
                    </a:p>
                  </a:txBody>
                  <a:tcPr marL="9083" marR="9083" marT="9083" marB="0" anchor="b">
                    <a:lnL>
                      <a:noFill/>
                    </a:lnL>
                    <a:lnR>
                      <a:noFill/>
                    </a:lnR>
                    <a:lnT>
                      <a:noFill/>
                    </a:lnT>
                    <a:lnB>
                      <a:noFill/>
                    </a:lnB>
                  </a:tcPr>
                </a:tc>
                <a:extLst>
                  <a:ext uri="{0D108BD9-81ED-4DB2-BD59-A6C34878D82A}">
                    <a16:rowId xmlns:a16="http://schemas.microsoft.com/office/drawing/2014/main" val="2867800314"/>
                  </a:ext>
                </a:extLst>
              </a:tr>
              <a:tr h="717817">
                <a:tc gridSpan="3">
                  <a:txBody>
                    <a:bodyPr/>
                    <a:lstStyle/>
                    <a:p>
                      <a:pPr algn="l" fontAlgn="t"/>
                      <a:r>
                        <a:rPr lang="hu-HU" sz="1100" b="1" i="0" u="none" strike="noStrike">
                          <a:solidFill>
                            <a:srgbClr val="000000"/>
                          </a:solidFill>
                          <a:effectLst/>
                          <a:latin typeface="Calibri" panose="020F0502020204030204" pitchFamily="34" charset="0"/>
                        </a:rPr>
                        <a:t>Eredendő kockázat spektruma:</a:t>
                      </a:r>
                    </a:p>
                  </a:txBody>
                  <a:tcPr marL="9083" marR="9083" marT="9083" marB="0">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l" fontAlgn="b"/>
                      <a:r>
                        <a:rPr lang="hu-HU" sz="1100" b="0" i="0" u="none" strike="noStrike" dirty="0">
                          <a:solidFill>
                            <a:srgbClr val="000000"/>
                          </a:solidFill>
                          <a:effectLst/>
                          <a:latin typeface="Calibri" panose="020F0502020204030204" pitchFamily="34" charset="0"/>
                        </a:rPr>
                        <a:t>Az eredendő kockázat változásának mértékére … az „eredendő kockázat spektrumaként” hivatkoznak. Attól függően, hogy az eredendő kockázati tényezők milyen mértékben befolyásolják egy állítás hibás állításra való fogékonyságát, az eredendő kockázat szintje az eredendő kockázat spektrumának nevezett skálán változik. A kockázat nagyságrendjének és valószínűségének kombinációja.</a:t>
                      </a:r>
                    </a:p>
                  </a:txBody>
                  <a:tcPr marL="9083" marR="9083" marT="9083" marB="0" anchor="b">
                    <a:lnL>
                      <a:noFill/>
                    </a:lnL>
                    <a:lnR>
                      <a:noFill/>
                    </a:lnR>
                    <a:lnT>
                      <a:noFill/>
                    </a:lnT>
                    <a:lnB>
                      <a:noFill/>
                    </a:lnB>
                  </a:tcPr>
                </a:tc>
                <a:extLst>
                  <a:ext uri="{0D108BD9-81ED-4DB2-BD59-A6C34878D82A}">
                    <a16:rowId xmlns:a16="http://schemas.microsoft.com/office/drawing/2014/main" val="3518186097"/>
                  </a:ext>
                </a:extLst>
              </a:tr>
              <a:tr h="464172">
                <a:tc>
                  <a:txBody>
                    <a:bodyPr/>
                    <a:lstStyle/>
                    <a:p>
                      <a:pPr algn="ctr" fontAlgn="b"/>
                      <a:endParaRPr lang="hu-HU" sz="1100" b="0" i="0" u="none" strike="noStrike" dirty="0">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ctr" fontAlgn="b"/>
                      <a:endParaRPr lang="hu-HU" sz="1100" b="0" i="0" u="none" strike="noStrike" dirty="0">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b"/>
                      <a:endParaRPr lang="hu-HU" sz="1100" b="0" i="0" u="none" strike="noStrike" dirty="0">
                        <a:solidFill>
                          <a:srgbClr val="000000"/>
                        </a:solidFill>
                        <a:effectLst/>
                        <a:latin typeface="Calibri" panose="020F0502020204030204" pitchFamily="34" charset="0"/>
                      </a:endParaRPr>
                    </a:p>
                  </a:txBody>
                  <a:tcPr marL="9083" marR="9083" marT="9083" marB="0" anchor="b">
                    <a:lnL>
                      <a:noFill/>
                    </a:lnL>
                    <a:lnR>
                      <a:noFill/>
                    </a:lnR>
                    <a:lnT>
                      <a:noFill/>
                    </a:lnT>
                    <a:lnB>
                      <a:noFill/>
                    </a:lnB>
                  </a:tcPr>
                </a:tc>
                <a:tc>
                  <a:txBody>
                    <a:bodyPr/>
                    <a:lstStyle/>
                    <a:p>
                      <a:pPr algn="l" fontAlgn="t"/>
                      <a:r>
                        <a:rPr lang="hu-HU" sz="1100" b="0" i="0" u="none" strike="noStrike" dirty="0">
                          <a:solidFill>
                            <a:srgbClr val="000000"/>
                          </a:solidFill>
                          <a:effectLst/>
                          <a:latin typeface="Calibri" panose="020F0502020204030204" pitchFamily="34" charset="0"/>
                        </a:rPr>
                        <a:t>"Minél magasabb a valószínűség és nagyságrend kombinációja, annál magasabb az eredendő kockázat felmérése; minél alacsonyabb a valószínűség és nagyságrend kombinációja, annál alacsonyabb az eredendő kockázat felmérése. "</a:t>
                      </a:r>
                    </a:p>
                  </a:txBody>
                  <a:tcPr marL="9083" marR="9083" marT="9083" marB="0">
                    <a:lnL>
                      <a:noFill/>
                    </a:lnL>
                    <a:lnR>
                      <a:noFill/>
                    </a:lnR>
                    <a:lnT>
                      <a:noFill/>
                    </a:lnT>
                    <a:lnB>
                      <a:noFill/>
                    </a:lnB>
                  </a:tcPr>
                </a:tc>
                <a:extLst>
                  <a:ext uri="{0D108BD9-81ED-4DB2-BD59-A6C34878D82A}">
                    <a16:rowId xmlns:a16="http://schemas.microsoft.com/office/drawing/2014/main" val="415670199"/>
                  </a:ext>
                </a:extLst>
              </a:tr>
              <a:tr h="505569">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hu-HU" sz="1100" b="1" i="0" u="none" strike="noStrike" dirty="0">
                          <a:solidFill>
                            <a:srgbClr val="000000"/>
                          </a:solidFill>
                          <a:effectLst/>
                          <a:latin typeface="Calibri" panose="020F0502020204030204" pitchFamily="34" charset="0"/>
                        </a:rPr>
                        <a:t>Jelentős kockázat:</a:t>
                      </a:r>
                    </a:p>
                  </a:txBody>
                  <a:tcPr marL="9083" marR="9083" marT="9083" marB="0">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hu-HU" sz="1100" b="0" i="0" u="none" strike="noStrike" dirty="0">
                          <a:solidFill>
                            <a:srgbClr val="000000"/>
                          </a:solidFill>
                          <a:effectLst/>
                          <a:latin typeface="Calibri" panose="020F0502020204030204" pitchFamily="34" charset="0"/>
                        </a:rPr>
                        <a:t>A lényeges hibás állítás egy azonosított kockázata. Az eredendő kockázat közel van a felső tartományhoz, mert a hibás állítás valószínűségének, és a lehetséges mértékének kombinációja a felső spektrumba sorolja. </a:t>
                      </a:r>
                    </a:p>
                  </a:txBody>
                  <a:tcPr marL="9083" marR="9083" marT="9083" marB="0">
                    <a:lnL>
                      <a:noFill/>
                    </a:lnL>
                    <a:lnR>
                      <a:noFill/>
                    </a:lnR>
                    <a:lnT>
                      <a:noFill/>
                    </a:lnT>
                    <a:lnB>
                      <a:noFill/>
                    </a:lnB>
                  </a:tcPr>
                </a:tc>
                <a:extLst>
                  <a:ext uri="{0D108BD9-81ED-4DB2-BD59-A6C34878D82A}">
                    <a16:rowId xmlns:a16="http://schemas.microsoft.com/office/drawing/2014/main" val="552261696"/>
                  </a:ext>
                </a:extLst>
              </a:tr>
              <a:tr h="732420">
                <a:tc gridSpan="3">
                  <a:txBody>
                    <a:bodyPr/>
                    <a:lstStyle/>
                    <a:p>
                      <a:pPr algn="l" fontAlgn="t"/>
                      <a:r>
                        <a:rPr lang="hu-HU" sz="1100" b="1" i="0" u="none" strike="noStrike" dirty="0">
                          <a:solidFill>
                            <a:srgbClr val="000000"/>
                          </a:solidFill>
                          <a:effectLst/>
                          <a:latin typeface="Calibri" panose="020F0502020204030204" pitchFamily="34" charset="0"/>
                        </a:rPr>
                        <a:t>Ha a kontroll tesztet nem tervezik</a:t>
                      </a:r>
                    </a:p>
                  </a:txBody>
                  <a:tcPr marL="9083" marR="9083" marT="9083" marB="0">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l" fontAlgn="t"/>
                      <a:r>
                        <a:rPr lang="hu-HU" sz="1100" b="0" i="0" u="none" strike="noStrike" dirty="0">
                          <a:solidFill>
                            <a:srgbClr val="000000"/>
                          </a:solidFill>
                          <a:effectLst/>
                          <a:latin typeface="Calibri" panose="020F0502020204030204" pitchFamily="34" charset="0"/>
                        </a:rPr>
                        <a:t>Ha a könyvvizsgáló nem tervezi a kontrollok működési hatékonyságának tesztelését, az ellenőrzési kockázat könyvvizsgáló általi felmérése az kell legyen, hogy a lényeges hibás állítás kockázatának felmérése megegyezik az eredendő kockázat felmérésével</a:t>
                      </a:r>
                    </a:p>
                  </a:txBody>
                  <a:tcPr marL="9083" marR="9083" marT="9083" marB="0">
                    <a:lnL>
                      <a:noFill/>
                    </a:lnL>
                    <a:lnR>
                      <a:noFill/>
                    </a:lnR>
                    <a:lnT>
                      <a:noFill/>
                    </a:lnT>
                    <a:lnB>
                      <a:noFill/>
                    </a:lnB>
                  </a:tcPr>
                </a:tc>
                <a:extLst>
                  <a:ext uri="{0D108BD9-81ED-4DB2-BD59-A6C34878D82A}">
                    <a16:rowId xmlns:a16="http://schemas.microsoft.com/office/drawing/2014/main" val="247646041"/>
                  </a:ext>
                </a:extLst>
              </a:tr>
            </a:tbl>
          </a:graphicData>
        </a:graphic>
      </p:graphicFrame>
      <p:sp>
        <p:nvSpPr>
          <p:cNvPr id="4" name="Szövegdoboz 3">
            <a:extLst>
              <a:ext uri="{FF2B5EF4-FFF2-40B4-BE49-F238E27FC236}">
                <a16:creationId xmlns:a16="http://schemas.microsoft.com/office/drawing/2014/main" id="{9FCF01FB-0D5B-4524-8F90-4E9804A3F003}"/>
              </a:ext>
            </a:extLst>
          </p:cNvPr>
          <p:cNvSpPr txBox="1"/>
          <p:nvPr/>
        </p:nvSpPr>
        <p:spPr>
          <a:xfrm>
            <a:off x="2855640" y="930469"/>
            <a:ext cx="5241563" cy="369332"/>
          </a:xfrm>
          <a:prstGeom prst="rect">
            <a:avLst/>
          </a:prstGeom>
          <a:noFill/>
        </p:spPr>
        <p:txBody>
          <a:bodyPr wrap="none" rtlCol="0">
            <a:spAutoFit/>
          </a:bodyPr>
          <a:lstStyle/>
          <a:p>
            <a:r>
              <a:rPr lang="hu-HU" b="1" dirty="0"/>
              <a:t>Fogalmak – ISA 300,315,320,330, Oktatás 2022</a:t>
            </a:r>
          </a:p>
        </p:txBody>
      </p:sp>
    </p:spTree>
    <p:extLst>
      <p:ext uri="{BB962C8B-B14F-4D97-AF65-F5344CB8AC3E}">
        <p14:creationId xmlns:p14="http://schemas.microsoft.com/office/powerpoint/2010/main" val="168575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24BA118F-D0D5-417D-A890-8B66E3996BCD}"/>
              </a:ext>
            </a:extLst>
          </p:cNvPr>
          <p:cNvPicPr>
            <a:picLocks noChangeAspect="1"/>
          </p:cNvPicPr>
          <p:nvPr/>
        </p:nvPicPr>
        <p:blipFill>
          <a:blip r:embed="rId3"/>
          <a:stretch>
            <a:fillRect/>
          </a:stretch>
        </p:blipFill>
        <p:spPr>
          <a:xfrm>
            <a:off x="2608825" y="1585855"/>
            <a:ext cx="6974346" cy="5299976"/>
          </a:xfrm>
          <a:prstGeom prst="rect">
            <a:avLst/>
          </a:prstGeom>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3" name="Alcím 2"/>
          <p:cNvSpPr>
            <a:spLocks noGrp="1"/>
          </p:cNvSpPr>
          <p:nvPr>
            <p:ph type="subTitle" idx="1"/>
          </p:nvPr>
        </p:nvSpPr>
        <p:spPr>
          <a:xfrm>
            <a:off x="1967136" y="944633"/>
            <a:ext cx="8534400" cy="613391"/>
          </a:xfrm>
        </p:spPr>
        <p:txBody>
          <a:bodyPr/>
          <a:lstStyle/>
          <a:p>
            <a:r>
              <a:rPr lang="hu-HU" b="1" dirty="0">
                <a:solidFill>
                  <a:schemeClr val="tx1"/>
                </a:solidFill>
                <a:latin typeface="Arial" panose="020B0604020202020204" pitchFamily="34" charset="0"/>
                <a:cs typeface="Arial" panose="020B0604020202020204" pitchFamily="34" charset="0"/>
              </a:rPr>
              <a:t>Eredendő kockázat spektruma</a:t>
            </a:r>
          </a:p>
        </p:txBody>
      </p:sp>
      <p:sp>
        <p:nvSpPr>
          <p:cNvPr id="4" name="Szövegdoboz 3">
            <a:extLst>
              <a:ext uri="{FF2B5EF4-FFF2-40B4-BE49-F238E27FC236}">
                <a16:creationId xmlns:a16="http://schemas.microsoft.com/office/drawing/2014/main" id="{C3AB873B-5C9C-4F01-9F9C-73532860EE1B}"/>
              </a:ext>
            </a:extLst>
          </p:cNvPr>
          <p:cNvSpPr txBox="1"/>
          <p:nvPr/>
        </p:nvSpPr>
        <p:spPr>
          <a:xfrm>
            <a:off x="5051587" y="2279474"/>
            <a:ext cx="2232248" cy="523220"/>
          </a:xfrm>
          <a:prstGeom prst="rect">
            <a:avLst/>
          </a:prstGeom>
          <a:solidFill>
            <a:schemeClr val="accent3">
              <a:lumMod val="20000"/>
              <a:lumOff val="80000"/>
            </a:schemeClr>
          </a:solidFill>
        </p:spPr>
        <p:txBody>
          <a:bodyPr wrap="square" rtlCol="0">
            <a:spAutoFit/>
          </a:bodyPr>
          <a:lstStyle/>
          <a:p>
            <a:pPr algn="ctr"/>
            <a:r>
              <a:rPr lang="hu-HU" sz="2800" b="1" dirty="0"/>
              <a:t>Számítható!</a:t>
            </a:r>
          </a:p>
        </p:txBody>
      </p:sp>
      <p:sp>
        <p:nvSpPr>
          <p:cNvPr id="8" name="Szövegdoboz 7">
            <a:extLst>
              <a:ext uri="{FF2B5EF4-FFF2-40B4-BE49-F238E27FC236}">
                <a16:creationId xmlns:a16="http://schemas.microsoft.com/office/drawing/2014/main" id="{337D5B00-D20A-46C0-9B48-2AC4777E6C55}"/>
              </a:ext>
            </a:extLst>
          </p:cNvPr>
          <p:cNvSpPr txBox="1"/>
          <p:nvPr/>
        </p:nvSpPr>
        <p:spPr>
          <a:xfrm>
            <a:off x="3539419" y="3725244"/>
            <a:ext cx="5256584" cy="1815882"/>
          </a:xfrm>
          <a:prstGeom prst="rect">
            <a:avLst/>
          </a:prstGeom>
          <a:solidFill>
            <a:schemeClr val="accent3">
              <a:lumMod val="20000"/>
              <a:lumOff val="80000"/>
            </a:schemeClr>
          </a:solidFill>
        </p:spPr>
        <p:txBody>
          <a:bodyPr wrap="square" rtlCol="0">
            <a:spAutoFit/>
          </a:bodyPr>
          <a:lstStyle/>
          <a:p>
            <a:pPr algn="ctr"/>
            <a:r>
              <a:rPr lang="hu-HU" sz="2800" b="1" dirty="0"/>
              <a:t>DE</a:t>
            </a:r>
          </a:p>
          <a:p>
            <a:pPr algn="ctr"/>
            <a:r>
              <a:rPr lang="hu-HU" sz="2800" b="1" dirty="0"/>
              <a:t>A minőségi szempontok alapján</a:t>
            </a:r>
          </a:p>
          <a:p>
            <a:pPr algn="ctr"/>
            <a:r>
              <a:rPr lang="hu-HU" sz="2800" b="1" dirty="0"/>
              <a:t>átminősíthető.</a:t>
            </a:r>
          </a:p>
        </p:txBody>
      </p:sp>
      <p:sp>
        <p:nvSpPr>
          <p:cNvPr id="2" name="Szövegdoboz 1">
            <a:extLst>
              <a:ext uri="{FF2B5EF4-FFF2-40B4-BE49-F238E27FC236}">
                <a16:creationId xmlns:a16="http://schemas.microsoft.com/office/drawing/2014/main" id="{F63E53CD-DA5A-4962-AADF-3FF50DEA2273}"/>
              </a:ext>
            </a:extLst>
          </p:cNvPr>
          <p:cNvSpPr txBox="1"/>
          <p:nvPr/>
        </p:nvSpPr>
        <p:spPr>
          <a:xfrm>
            <a:off x="551385" y="2673554"/>
            <a:ext cx="1512168" cy="1754326"/>
          </a:xfrm>
          <a:prstGeom prst="rect">
            <a:avLst/>
          </a:prstGeom>
          <a:noFill/>
        </p:spPr>
        <p:txBody>
          <a:bodyPr wrap="square" rtlCol="0">
            <a:spAutoFit/>
          </a:bodyPr>
          <a:lstStyle/>
          <a:p>
            <a:r>
              <a:rPr lang="hu-HU" dirty="0"/>
              <a:t>https://www.nkp.hu/tankonyv/matematika_6_nat2020/lecke_06_002</a:t>
            </a:r>
          </a:p>
        </p:txBody>
      </p:sp>
    </p:spTree>
    <p:extLst>
      <p:ext uri="{BB962C8B-B14F-4D97-AF65-F5344CB8AC3E}">
        <p14:creationId xmlns:p14="http://schemas.microsoft.com/office/powerpoint/2010/main" val="32433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8" name="Kép 7">
            <a:extLst>
              <a:ext uri="{FF2B5EF4-FFF2-40B4-BE49-F238E27FC236}">
                <a16:creationId xmlns:a16="http://schemas.microsoft.com/office/drawing/2014/main" id="{20267737-FC12-4408-8B4B-D0407E75F291}"/>
              </a:ext>
            </a:extLst>
          </p:cNvPr>
          <p:cNvPicPr>
            <a:picLocks noChangeAspect="1"/>
          </p:cNvPicPr>
          <p:nvPr/>
        </p:nvPicPr>
        <p:blipFill>
          <a:blip r:embed="rId4"/>
          <a:stretch>
            <a:fillRect/>
          </a:stretch>
        </p:blipFill>
        <p:spPr>
          <a:xfrm>
            <a:off x="1415480" y="1100114"/>
            <a:ext cx="7820025" cy="628650"/>
          </a:xfrm>
          <a:prstGeom prst="rect">
            <a:avLst/>
          </a:prstGeom>
        </p:spPr>
      </p:pic>
      <p:pic>
        <p:nvPicPr>
          <p:cNvPr id="9" name="Kép 8">
            <a:extLst>
              <a:ext uri="{FF2B5EF4-FFF2-40B4-BE49-F238E27FC236}">
                <a16:creationId xmlns:a16="http://schemas.microsoft.com/office/drawing/2014/main" id="{90EC317D-890B-46F1-B43C-39D1E0E98D77}"/>
              </a:ext>
            </a:extLst>
          </p:cNvPr>
          <p:cNvPicPr>
            <a:picLocks noChangeAspect="1"/>
          </p:cNvPicPr>
          <p:nvPr/>
        </p:nvPicPr>
        <p:blipFill>
          <a:blip r:embed="rId5"/>
          <a:stretch>
            <a:fillRect/>
          </a:stretch>
        </p:blipFill>
        <p:spPr>
          <a:xfrm>
            <a:off x="2025080" y="1756369"/>
            <a:ext cx="7210425" cy="1343025"/>
          </a:xfrm>
          <a:prstGeom prst="rect">
            <a:avLst/>
          </a:prstGeom>
        </p:spPr>
      </p:pic>
      <p:pic>
        <p:nvPicPr>
          <p:cNvPr id="10" name="Kép 9">
            <a:extLst>
              <a:ext uri="{FF2B5EF4-FFF2-40B4-BE49-F238E27FC236}">
                <a16:creationId xmlns:a16="http://schemas.microsoft.com/office/drawing/2014/main" id="{DA8029E9-23B6-4E9C-8646-BC2CB2637309}"/>
              </a:ext>
            </a:extLst>
          </p:cNvPr>
          <p:cNvPicPr>
            <a:picLocks noChangeAspect="1"/>
          </p:cNvPicPr>
          <p:nvPr/>
        </p:nvPicPr>
        <p:blipFill>
          <a:blip r:embed="rId6"/>
          <a:stretch>
            <a:fillRect/>
          </a:stretch>
        </p:blipFill>
        <p:spPr>
          <a:xfrm>
            <a:off x="2653730" y="3099394"/>
            <a:ext cx="6581775" cy="1304925"/>
          </a:xfrm>
          <a:prstGeom prst="rect">
            <a:avLst/>
          </a:prstGeom>
        </p:spPr>
      </p:pic>
      <p:pic>
        <p:nvPicPr>
          <p:cNvPr id="15" name="Kép 14">
            <a:extLst>
              <a:ext uri="{FF2B5EF4-FFF2-40B4-BE49-F238E27FC236}">
                <a16:creationId xmlns:a16="http://schemas.microsoft.com/office/drawing/2014/main" id="{8A8D6079-7162-4FE7-BC70-391532ED70BF}"/>
              </a:ext>
            </a:extLst>
          </p:cNvPr>
          <p:cNvPicPr>
            <a:picLocks noChangeAspect="1"/>
          </p:cNvPicPr>
          <p:nvPr/>
        </p:nvPicPr>
        <p:blipFill>
          <a:blip r:embed="rId7"/>
          <a:stretch>
            <a:fillRect/>
          </a:stretch>
        </p:blipFill>
        <p:spPr>
          <a:xfrm>
            <a:off x="2044130" y="4404319"/>
            <a:ext cx="7191375" cy="1333500"/>
          </a:xfrm>
          <a:prstGeom prst="rect">
            <a:avLst/>
          </a:prstGeom>
        </p:spPr>
      </p:pic>
      <p:sp>
        <p:nvSpPr>
          <p:cNvPr id="16" name="Robbanás: 8 ágú 15">
            <a:extLst>
              <a:ext uri="{FF2B5EF4-FFF2-40B4-BE49-F238E27FC236}">
                <a16:creationId xmlns:a16="http://schemas.microsoft.com/office/drawing/2014/main" id="{DCA2D9CB-E217-40CF-82AB-B12BE60FD62D}"/>
              </a:ext>
            </a:extLst>
          </p:cNvPr>
          <p:cNvSpPr/>
          <p:nvPr/>
        </p:nvSpPr>
        <p:spPr>
          <a:xfrm>
            <a:off x="2551932" y="750297"/>
            <a:ext cx="6099236" cy="5983996"/>
          </a:xfrm>
          <a:prstGeom prst="irregularSeal1">
            <a:avLst/>
          </a:prstGeom>
          <a:solidFill>
            <a:schemeClr val="accent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i="1" dirty="0">
                <a:solidFill>
                  <a:srgbClr val="FF0000"/>
                </a:solidFill>
                <a:latin typeface="Arial Rounded MT Bold" panose="020F0704030504030204" pitchFamily="34" charset="0"/>
              </a:rPr>
              <a:t>Fogalmak, hangsúlyok, kiegészítések VÁLTOZTAK!</a:t>
            </a:r>
          </a:p>
        </p:txBody>
      </p:sp>
      <p:pic>
        <p:nvPicPr>
          <p:cNvPr id="24" name="Kép 23">
            <a:extLst>
              <a:ext uri="{FF2B5EF4-FFF2-40B4-BE49-F238E27FC236}">
                <a16:creationId xmlns:a16="http://schemas.microsoft.com/office/drawing/2014/main" id="{10E928BA-60F2-41FA-BECC-82342F5B2813}"/>
              </a:ext>
            </a:extLst>
          </p:cNvPr>
          <p:cNvPicPr>
            <a:picLocks noChangeAspect="1"/>
          </p:cNvPicPr>
          <p:nvPr/>
        </p:nvPicPr>
        <p:blipFill>
          <a:blip r:embed="rId8"/>
          <a:stretch>
            <a:fillRect/>
          </a:stretch>
        </p:blipFill>
        <p:spPr>
          <a:xfrm>
            <a:off x="9928795" y="1131740"/>
            <a:ext cx="847725" cy="4581525"/>
          </a:xfrm>
          <a:prstGeom prst="rect">
            <a:avLst/>
          </a:prstGeom>
        </p:spPr>
      </p:pic>
    </p:spTree>
    <p:extLst>
      <p:ext uri="{BB962C8B-B14F-4D97-AF65-F5344CB8AC3E}">
        <p14:creationId xmlns:p14="http://schemas.microsoft.com/office/powerpoint/2010/main" val="12818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DA465729-D4C7-4D11-8BA4-330FD5DFC640}"/>
              </a:ext>
            </a:extLst>
          </p:cNvPr>
          <p:cNvPicPr>
            <a:picLocks noChangeAspect="1"/>
          </p:cNvPicPr>
          <p:nvPr/>
        </p:nvPicPr>
        <p:blipFill>
          <a:blip r:embed="rId4"/>
          <a:stretch>
            <a:fillRect/>
          </a:stretch>
        </p:blipFill>
        <p:spPr>
          <a:xfrm>
            <a:off x="1199456" y="987442"/>
            <a:ext cx="9258300" cy="762000"/>
          </a:xfrm>
          <a:prstGeom prst="rect">
            <a:avLst/>
          </a:prstGeom>
        </p:spPr>
      </p:pic>
      <p:pic>
        <p:nvPicPr>
          <p:cNvPr id="5" name="Kép 4">
            <a:extLst>
              <a:ext uri="{FF2B5EF4-FFF2-40B4-BE49-F238E27FC236}">
                <a16:creationId xmlns:a16="http://schemas.microsoft.com/office/drawing/2014/main" id="{00B7CF07-C504-4628-A1EC-62AC549F87F2}"/>
              </a:ext>
            </a:extLst>
          </p:cNvPr>
          <p:cNvPicPr>
            <a:picLocks noChangeAspect="1"/>
          </p:cNvPicPr>
          <p:nvPr/>
        </p:nvPicPr>
        <p:blipFill>
          <a:blip r:embed="rId5"/>
          <a:stretch>
            <a:fillRect/>
          </a:stretch>
        </p:blipFill>
        <p:spPr>
          <a:xfrm>
            <a:off x="1865412" y="1793272"/>
            <a:ext cx="8582025" cy="542925"/>
          </a:xfrm>
          <a:prstGeom prst="rect">
            <a:avLst/>
          </a:prstGeom>
        </p:spPr>
      </p:pic>
      <p:pic>
        <p:nvPicPr>
          <p:cNvPr id="6" name="Kép 5">
            <a:extLst>
              <a:ext uri="{FF2B5EF4-FFF2-40B4-BE49-F238E27FC236}">
                <a16:creationId xmlns:a16="http://schemas.microsoft.com/office/drawing/2014/main" id="{C5EBAB9B-183F-4C96-995B-48F31BC42A63}"/>
              </a:ext>
            </a:extLst>
          </p:cNvPr>
          <p:cNvPicPr>
            <a:picLocks noChangeAspect="1"/>
          </p:cNvPicPr>
          <p:nvPr/>
        </p:nvPicPr>
        <p:blipFill>
          <a:blip r:embed="rId6"/>
          <a:stretch>
            <a:fillRect/>
          </a:stretch>
        </p:blipFill>
        <p:spPr>
          <a:xfrm>
            <a:off x="2817911" y="2358670"/>
            <a:ext cx="6677025" cy="3609975"/>
          </a:xfrm>
          <a:prstGeom prst="rect">
            <a:avLst/>
          </a:prstGeom>
        </p:spPr>
      </p:pic>
      <p:pic>
        <p:nvPicPr>
          <p:cNvPr id="9" name="Kép 8">
            <a:extLst>
              <a:ext uri="{FF2B5EF4-FFF2-40B4-BE49-F238E27FC236}">
                <a16:creationId xmlns:a16="http://schemas.microsoft.com/office/drawing/2014/main" id="{8CC7FE10-2F10-49C1-8D0B-EDD51BCF82DE}"/>
              </a:ext>
            </a:extLst>
          </p:cNvPr>
          <p:cNvPicPr>
            <a:picLocks noChangeAspect="1"/>
          </p:cNvPicPr>
          <p:nvPr/>
        </p:nvPicPr>
        <p:blipFill>
          <a:blip r:embed="rId7"/>
          <a:stretch>
            <a:fillRect/>
          </a:stretch>
        </p:blipFill>
        <p:spPr>
          <a:xfrm>
            <a:off x="2198785" y="6139551"/>
            <a:ext cx="7915275" cy="561975"/>
          </a:xfrm>
          <a:prstGeom prst="rect">
            <a:avLst/>
          </a:prstGeom>
        </p:spPr>
      </p:pic>
      <p:pic>
        <p:nvPicPr>
          <p:cNvPr id="10" name="Kép 9">
            <a:extLst>
              <a:ext uri="{FF2B5EF4-FFF2-40B4-BE49-F238E27FC236}">
                <a16:creationId xmlns:a16="http://schemas.microsoft.com/office/drawing/2014/main" id="{712FEBE4-2652-4E2A-8B33-81B6E327CF92}"/>
              </a:ext>
            </a:extLst>
          </p:cNvPr>
          <p:cNvPicPr>
            <a:picLocks noChangeAspect="1"/>
          </p:cNvPicPr>
          <p:nvPr/>
        </p:nvPicPr>
        <p:blipFill>
          <a:blip r:embed="rId8"/>
          <a:stretch>
            <a:fillRect/>
          </a:stretch>
        </p:blipFill>
        <p:spPr>
          <a:xfrm>
            <a:off x="10103365" y="5586987"/>
            <a:ext cx="676275" cy="495300"/>
          </a:xfrm>
          <a:prstGeom prst="rect">
            <a:avLst/>
          </a:prstGeom>
        </p:spPr>
      </p:pic>
    </p:spTree>
    <p:extLst>
      <p:ext uri="{BB962C8B-B14F-4D97-AF65-F5344CB8AC3E}">
        <p14:creationId xmlns:p14="http://schemas.microsoft.com/office/powerpoint/2010/main" val="161745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DA465729-D4C7-4D11-8BA4-330FD5DFC640}"/>
              </a:ext>
            </a:extLst>
          </p:cNvPr>
          <p:cNvPicPr>
            <a:picLocks noChangeAspect="1"/>
          </p:cNvPicPr>
          <p:nvPr/>
        </p:nvPicPr>
        <p:blipFill>
          <a:blip r:embed="rId4"/>
          <a:stretch>
            <a:fillRect/>
          </a:stretch>
        </p:blipFill>
        <p:spPr>
          <a:xfrm>
            <a:off x="1199456" y="987442"/>
            <a:ext cx="9258300" cy="762000"/>
          </a:xfrm>
          <a:prstGeom prst="rect">
            <a:avLst/>
          </a:prstGeom>
        </p:spPr>
      </p:pic>
      <p:pic>
        <p:nvPicPr>
          <p:cNvPr id="9" name="Kép 8">
            <a:extLst>
              <a:ext uri="{FF2B5EF4-FFF2-40B4-BE49-F238E27FC236}">
                <a16:creationId xmlns:a16="http://schemas.microsoft.com/office/drawing/2014/main" id="{8CC7FE10-2F10-49C1-8D0B-EDD51BCF82DE}"/>
              </a:ext>
            </a:extLst>
          </p:cNvPr>
          <p:cNvPicPr>
            <a:picLocks noChangeAspect="1"/>
          </p:cNvPicPr>
          <p:nvPr/>
        </p:nvPicPr>
        <p:blipFill>
          <a:blip r:embed="rId5"/>
          <a:stretch>
            <a:fillRect/>
          </a:stretch>
        </p:blipFill>
        <p:spPr>
          <a:xfrm>
            <a:off x="2198785" y="6139551"/>
            <a:ext cx="7915275" cy="561975"/>
          </a:xfrm>
          <a:prstGeom prst="rect">
            <a:avLst/>
          </a:prstGeom>
        </p:spPr>
      </p:pic>
      <p:pic>
        <p:nvPicPr>
          <p:cNvPr id="3" name="Kép 2">
            <a:extLst>
              <a:ext uri="{FF2B5EF4-FFF2-40B4-BE49-F238E27FC236}">
                <a16:creationId xmlns:a16="http://schemas.microsoft.com/office/drawing/2014/main" id="{13A9984B-ED67-4469-BE2B-0B2587A17E1D}"/>
              </a:ext>
            </a:extLst>
          </p:cNvPr>
          <p:cNvPicPr>
            <a:picLocks noChangeAspect="1"/>
          </p:cNvPicPr>
          <p:nvPr/>
        </p:nvPicPr>
        <p:blipFill>
          <a:blip r:embed="rId6"/>
          <a:stretch>
            <a:fillRect/>
          </a:stretch>
        </p:blipFill>
        <p:spPr>
          <a:xfrm>
            <a:off x="1837631" y="1752496"/>
            <a:ext cx="8620125" cy="596384"/>
          </a:xfrm>
          <a:prstGeom prst="rect">
            <a:avLst/>
          </a:prstGeom>
        </p:spPr>
      </p:pic>
      <p:pic>
        <p:nvPicPr>
          <p:cNvPr id="4" name="Kép 3">
            <a:extLst>
              <a:ext uri="{FF2B5EF4-FFF2-40B4-BE49-F238E27FC236}">
                <a16:creationId xmlns:a16="http://schemas.microsoft.com/office/drawing/2014/main" id="{D8E677A8-C3FB-4DE6-B339-E44B16FA1DFA}"/>
              </a:ext>
            </a:extLst>
          </p:cNvPr>
          <p:cNvPicPr>
            <a:picLocks noChangeAspect="1"/>
          </p:cNvPicPr>
          <p:nvPr/>
        </p:nvPicPr>
        <p:blipFill>
          <a:blip r:embed="rId7"/>
          <a:stretch>
            <a:fillRect/>
          </a:stretch>
        </p:blipFill>
        <p:spPr>
          <a:xfrm>
            <a:off x="2414585" y="2348881"/>
            <a:ext cx="7362825" cy="3744416"/>
          </a:xfrm>
          <a:prstGeom prst="rect">
            <a:avLst/>
          </a:prstGeom>
        </p:spPr>
      </p:pic>
    </p:spTree>
    <p:extLst>
      <p:ext uri="{BB962C8B-B14F-4D97-AF65-F5344CB8AC3E}">
        <p14:creationId xmlns:p14="http://schemas.microsoft.com/office/powerpoint/2010/main" val="314177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DA465729-D4C7-4D11-8BA4-330FD5DFC640}"/>
              </a:ext>
            </a:extLst>
          </p:cNvPr>
          <p:cNvPicPr>
            <a:picLocks noChangeAspect="1"/>
          </p:cNvPicPr>
          <p:nvPr/>
        </p:nvPicPr>
        <p:blipFill>
          <a:blip r:embed="rId4"/>
          <a:stretch>
            <a:fillRect/>
          </a:stretch>
        </p:blipFill>
        <p:spPr>
          <a:xfrm>
            <a:off x="1199456" y="852301"/>
            <a:ext cx="9258300" cy="657225"/>
          </a:xfrm>
          <a:prstGeom prst="rect">
            <a:avLst/>
          </a:prstGeom>
        </p:spPr>
      </p:pic>
      <p:pic>
        <p:nvPicPr>
          <p:cNvPr id="9" name="Kép 8">
            <a:extLst>
              <a:ext uri="{FF2B5EF4-FFF2-40B4-BE49-F238E27FC236}">
                <a16:creationId xmlns:a16="http://schemas.microsoft.com/office/drawing/2014/main" id="{8CC7FE10-2F10-49C1-8D0B-EDD51BCF82DE}"/>
              </a:ext>
            </a:extLst>
          </p:cNvPr>
          <p:cNvPicPr>
            <a:picLocks noChangeAspect="1"/>
          </p:cNvPicPr>
          <p:nvPr/>
        </p:nvPicPr>
        <p:blipFill>
          <a:blip r:embed="rId5"/>
          <a:stretch>
            <a:fillRect/>
          </a:stretch>
        </p:blipFill>
        <p:spPr>
          <a:xfrm>
            <a:off x="2198785" y="6291262"/>
            <a:ext cx="7915275" cy="561975"/>
          </a:xfrm>
          <a:prstGeom prst="rect">
            <a:avLst/>
          </a:prstGeom>
        </p:spPr>
      </p:pic>
      <p:pic>
        <p:nvPicPr>
          <p:cNvPr id="3" name="Kép 2">
            <a:extLst>
              <a:ext uri="{FF2B5EF4-FFF2-40B4-BE49-F238E27FC236}">
                <a16:creationId xmlns:a16="http://schemas.microsoft.com/office/drawing/2014/main" id="{B8BFB182-372D-489D-B704-9017B2B37AAB}"/>
              </a:ext>
            </a:extLst>
          </p:cNvPr>
          <p:cNvPicPr>
            <a:picLocks noChangeAspect="1"/>
          </p:cNvPicPr>
          <p:nvPr/>
        </p:nvPicPr>
        <p:blipFill>
          <a:blip r:embed="rId6"/>
          <a:stretch>
            <a:fillRect/>
          </a:stretch>
        </p:blipFill>
        <p:spPr>
          <a:xfrm>
            <a:off x="2198785" y="1539832"/>
            <a:ext cx="8258971" cy="657225"/>
          </a:xfrm>
          <a:prstGeom prst="rect">
            <a:avLst/>
          </a:prstGeom>
        </p:spPr>
      </p:pic>
      <p:pic>
        <p:nvPicPr>
          <p:cNvPr id="6" name="Kép 5">
            <a:extLst>
              <a:ext uri="{FF2B5EF4-FFF2-40B4-BE49-F238E27FC236}">
                <a16:creationId xmlns:a16="http://schemas.microsoft.com/office/drawing/2014/main" id="{73A186AF-20D8-400E-A5F4-769E2F065D00}"/>
              </a:ext>
            </a:extLst>
          </p:cNvPr>
          <p:cNvPicPr>
            <a:picLocks noChangeAspect="1"/>
          </p:cNvPicPr>
          <p:nvPr/>
        </p:nvPicPr>
        <p:blipFill>
          <a:blip r:embed="rId7"/>
          <a:stretch>
            <a:fillRect/>
          </a:stretch>
        </p:blipFill>
        <p:spPr>
          <a:xfrm>
            <a:off x="2376487" y="2227363"/>
            <a:ext cx="7439025" cy="4063899"/>
          </a:xfrm>
          <a:prstGeom prst="rect">
            <a:avLst/>
          </a:prstGeom>
        </p:spPr>
      </p:pic>
    </p:spTree>
    <p:extLst>
      <p:ext uri="{BB962C8B-B14F-4D97-AF65-F5344CB8AC3E}">
        <p14:creationId xmlns:p14="http://schemas.microsoft.com/office/powerpoint/2010/main" val="16490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8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zövegdoboz 6"/>
          <p:cNvSpPr txBox="1">
            <a:spLocks noChangeArrowheads="1"/>
          </p:cNvSpPr>
          <p:nvPr/>
        </p:nvSpPr>
        <p:spPr bwMode="auto">
          <a:xfrm>
            <a:off x="4223791" y="123707"/>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eaLnBrk="1" hangingPunct="1">
              <a:spcBef>
                <a:spcPct val="0"/>
              </a:spcBef>
              <a:buFontTx/>
              <a:buNone/>
            </a:pPr>
            <a:endParaRPr lang="hu-HU" altLang="hu-HU" sz="4000" b="1" dirty="0"/>
          </a:p>
        </p:txBody>
      </p:sp>
      <p:sp>
        <p:nvSpPr>
          <p:cNvPr id="2050" name="Cím 1"/>
          <p:cNvSpPr>
            <a:spLocks noGrp="1"/>
          </p:cNvSpPr>
          <p:nvPr>
            <p:ph type="ctrTitle"/>
          </p:nvPr>
        </p:nvSpPr>
        <p:spPr>
          <a:xfrm>
            <a:off x="4404928" y="112902"/>
            <a:ext cx="4246240" cy="605929"/>
          </a:xfrm>
        </p:spPr>
        <p:txBody>
          <a:bodyPr/>
          <a:lstStyle/>
          <a:p>
            <a:pPr eaLnBrk="1" hangingPunct="1"/>
            <a:r>
              <a:rPr lang="hu-HU" altLang="hu-HU" dirty="0"/>
              <a:t>DigitAudit 2023</a:t>
            </a:r>
          </a:p>
        </p:txBody>
      </p:sp>
      <p:sp>
        <p:nvSpPr>
          <p:cNvPr id="7" name="Szövegdoboz 6">
            <a:extLst>
              <a:ext uri="{FF2B5EF4-FFF2-40B4-BE49-F238E27FC236}">
                <a16:creationId xmlns:a16="http://schemas.microsoft.com/office/drawing/2014/main" id="{43478F02-A1A0-47AD-AF3F-DB34CB54DE62}"/>
              </a:ext>
            </a:extLst>
          </p:cNvPr>
          <p:cNvSpPr txBox="1"/>
          <p:nvPr/>
        </p:nvSpPr>
        <p:spPr>
          <a:xfrm>
            <a:off x="335360" y="2348880"/>
            <a:ext cx="184731" cy="369332"/>
          </a:xfrm>
          <a:prstGeom prst="rect">
            <a:avLst/>
          </a:prstGeom>
          <a:noFill/>
        </p:spPr>
        <p:txBody>
          <a:bodyPr wrap="none" rtlCol="0">
            <a:spAutoFit/>
          </a:bodyPr>
          <a:lstStyle/>
          <a:p>
            <a:endParaRPr lang="hu-HU" dirty="0"/>
          </a:p>
        </p:txBody>
      </p:sp>
      <p:pic>
        <p:nvPicPr>
          <p:cNvPr id="2" name="Kép 1">
            <a:extLst>
              <a:ext uri="{FF2B5EF4-FFF2-40B4-BE49-F238E27FC236}">
                <a16:creationId xmlns:a16="http://schemas.microsoft.com/office/drawing/2014/main" id="{DA465729-D4C7-4D11-8BA4-330FD5DFC640}"/>
              </a:ext>
            </a:extLst>
          </p:cNvPr>
          <p:cNvPicPr>
            <a:picLocks noChangeAspect="1"/>
          </p:cNvPicPr>
          <p:nvPr/>
        </p:nvPicPr>
        <p:blipFill>
          <a:blip r:embed="rId4"/>
          <a:stretch>
            <a:fillRect/>
          </a:stretch>
        </p:blipFill>
        <p:spPr>
          <a:xfrm>
            <a:off x="1199456" y="863106"/>
            <a:ext cx="9258300" cy="666750"/>
          </a:xfrm>
          <a:prstGeom prst="rect">
            <a:avLst/>
          </a:prstGeom>
        </p:spPr>
      </p:pic>
      <p:pic>
        <p:nvPicPr>
          <p:cNvPr id="9" name="Kép 8">
            <a:extLst>
              <a:ext uri="{FF2B5EF4-FFF2-40B4-BE49-F238E27FC236}">
                <a16:creationId xmlns:a16="http://schemas.microsoft.com/office/drawing/2014/main" id="{8CC7FE10-2F10-49C1-8D0B-EDD51BCF82DE}"/>
              </a:ext>
            </a:extLst>
          </p:cNvPr>
          <p:cNvPicPr>
            <a:picLocks noChangeAspect="1"/>
          </p:cNvPicPr>
          <p:nvPr/>
        </p:nvPicPr>
        <p:blipFill>
          <a:blip r:embed="rId5"/>
          <a:stretch>
            <a:fillRect/>
          </a:stretch>
        </p:blipFill>
        <p:spPr>
          <a:xfrm>
            <a:off x="2370632" y="6229541"/>
            <a:ext cx="7915275" cy="561975"/>
          </a:xfrm>
          <a:prstGeom prst="rect">
            <a:avLst/>
          </a:prstGeom>
        </p:spPr>
      </p:pic>
      <p:pic>
        <p:nvPicPr>
          <p:cNvPr id="4" name="Kép 3">
            <a:extLst>
              <a:ext uri="{FF2B5EF4-FFF2-40B4-BE49-F238E27FC236}">
                <a16:creationId xmlns:a16="http://schemas.microsoft.com/office/drawing/2014/main" id="{9BFD6F99-57BD-4F08-AEA8-ACFB33471725}"/>
              </a:ext>
            </a:extLst>
          </p:cNvPr>
          <p:cNvPicPr>
            <a:picLocks noChangeAspect="1"/>
          </p:cNvPicPr>
          <p:nvPr/>
        </p:nvPicPr>
        <p:blipFill>
          <a:blip r:embed="rId6"/>
          <a:stretch>
            <a:fillRect/>
          </a:stretch>
        </p:blipFill>
        <p:spPr>
          <a:xfrm>
            <a:off x="2198785" y="1540661"/>
            <a:ext cx="8258971" cy="553078"/>
          </a:xfrm>
          <a:prstGeom prst="rect">
            <a:avLst/>
          </a:prstGeom>
        </p:spPr>
      </p:pic>
      <p:pic>
        <p:nvPicPr>
          <p:cNvPr id="8" name="Kép 7">
            <a:extLst>
              <a:ext uri="{FF2B5EF4-FFF2-40B4-BE49-F238E27FC236}">
                <a16:creationId xmlns:a16="http://schemas.microsoft.com/office/drawing/2014/main" id="{1D0349BE-06D3-4886-A217-7BA3977D1EF8}"/>
              </a:ext>
            </a:extLst>
          </p:cNvPr>
          <p:cNvPicPr>
            <a:picLocks noChangeAspect="1"/>
          </p:cNvPicPr>
          <p:nvPr/>
        </p:nvPicPr>
        <p:blipFill>
          <a:blip r:embed="rId7"/>
          <a:stretch>
            <a:fillRect/>
          </a:stretch>
        </p:blipFill>
        <p:spPr>
          <a:xfrm>
            <a:off x="2595560" y="2104545"/>
            <a:ext cx="7316864" cy="3556704"/>
          </a:xfrm>
          <a:prstGeom prst="rect">
            <a:avLst/>
          </a:prstGeom>
        </p:spPr>
      </p:pic>
      <p:pic>
        <p:nvPicPr>
          <p:cNvPr id="11" name="Kép 10">
            <a:extLst>
              <a:ext uri="{FF2B5EF4-FFF2-40B4-BE49-F238E27FC236}">
                <a16:creationId xmlns:a16="http://schemas.microsoft.com/office/drawing/2014/main" id="{CB15CD22-1487-460A-A521-4B69389C6BC4}"/>
              </a:ext>
            </a:extLst>
          </p:cNvPr>
          <p:cNvPicPr>
            <a:picLocks noChangeAspect="1"/>
          </p:cNvPicPr>
          <p:nvPr/>
        </p:nvPicPr>
        <p:blipFill>
          <a:blip r:embed="rId8"/>
          <a:stretch>
            <a:fillRect/>
          </a:stretch>
        </p:blipFill>
        <p:spPr>
          <a:xfrm>
            <a:off x="2211732" y="5661248"/>
            <a:ext cx="8996836" cy="553078"/>
          </a:xfrm>
          <a:prstGeom prst="rect">
            <a:avLst/>
          </a:prstGeom>
        </p:spPr>
      </p:pic>
    </p:spTree>
    <p:extLst>
      <p:ext uri="{BB962C8B-B14F-4D97-AF65-F5344CB8AC3E}">
        <p14:creationId xmlns:p14="http://schemas.microsoft.com/office/powerpoint/2010/main" val="17053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ú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9302</TotalTime>
  <Words>3168</Words>
  <Application>Microsoft Office PowerPoint</Application>
  <PresentationFormat>Szélesvásznú</PresentationFormat>
  <Paragraphs>397</Paragraphs>
  <Slides>27</Slides>
  <Notes>27</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27</vt:i4>
      </vt:variant>
    </vt:vector>
  </HeadingPairs>
  <TitlesOfParts>
    <vt:vector size="35" baseType="lpstr">
      <vt:lpstr>Arial</vt:lpstr>
      <vt:lpstr>Arial Narrow</vt:lpstr>
      <vt:lpstr>Arial Rounded MT Bold</vt:lpstr>
      <vt:lpstr>Calibri</vt:lpstr>
      <vt:lpstr>Franklin Gothic Book</vt:lpstr>
      <vt:lpstr>Franklin Gothic Medium</vt:lpstr>
      <vt:lpstr>Times New Roman</vt:lpstr>
      <vt:lpstr>Office-téma</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DigitAudit 2023</vt:lpstr>
      <vt:lpstr>PowerPoint-bemutató</vt:lpstr>
      <vt:lpstr>DigitAudit 2023</vt:lpstr>
      <vt:lpstr>DigitAudit 2023</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feri</dc:creator>
  <cp:lastModifiedBy>Nyirati Ferenc</cp:lastModifiedBy>
  <cp:revision>503</cp:revision>
  <dcterms:created xsi:type="dcterms:W3CDTF">2011-09-02T07:53:28Z</dcterms:created>
  <dcterms:modified xsi:type="dcterms:W3CDTF">2023-09-13T10:20:11Z</dcterms:modified>
  <cp:contentStatus/>
</cp:coreProperties>
</file>